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2" r:id="rId4"/>
    <p:sldId id="263" r:id="rId5"/>
    <p:sldId id="264" r:id="rId6"/>
    <p:sldId id="265" r:id="rId7"/>
    <p:sldId id="281" r:id="rId8"/>
    <p:sldId id="274" r:id="rId9"/>
    <p:sldId id="282" r:id="rId10"/>
    <p:sldId id="283" r:id="rId11"/>
    <p:sldId id="284" r:id="rId12"/>
    <p:sldId id="280" r:id="rId13"/>
  </p:sldIdLst>
  <p:sldSz cx="6858000" cy="9906000" type="A4"/>
  <p:notesSz cx="7104063" cy="1023461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5F5F5"/>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7" d="100"/>
          <a:sy n="77" d="100"/>
        </p:scale>
        <p:origin x="3132" y="108"/>
      </p:cViewPr>
      <p:guideLst/>
    </p:cSldViewPr>
  </p:slideViewPr>
  <p:notesTextViewPr>
    <p:cViewPr>
      <p:scale>
        <a:sx n="1" d="1"/>
        <a:sy n="1" d="1"/>
      </p:scale>
      <p:origin x="0" y="0"/>
    </p:cViewPr>
  </p:notesTextViewPr>
  <p:notesViewPr>
    <p:cSldViewPr snapToGrid="0">
      <p:cViewPr varScale="1">
        <p:scale>
          <a:sx n="82" d="100"/>
          <a:sy n="82" d="100"/>
        </p:scale>
        <p:origin x="394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3078427" cy="513508"/>
          </a:xfrm>
          <a:prstGeom prst="rect">
            <a:avLst/>
          </a:prstGeom>
        </p:spPr>
        <p:txBody>
          <a:bodyPr vert="horz" lIns="94156" tIns="47078" rIns="94156" bIns="47078" rtlCol="0"/>
          <a:lstStyle>
            <a:lvl1pPr algn="l">
              <a:defRPr sz="1200"/>
            </a:lvl1pPr>
          </a:lstStyle>
          <a:p>
            <a:endParaRPr lang="ko-KR" altLang="en-US"/>
          </a:p>
        </p:txBody>
      </p:sp>
      <p:sp>
        <p:nvSpPr>
          <p:cNvPr id="3" name="날짜 개체 틀 2"/>
          <p:cNvSpPr>
            <a:spLocks noGrp="1"/>
          </p:cNvSpPr>
          <p:nvPr>
            <p:ph type="dt" idx="1"/>
          </p:nvPr>
        </p:nvSpPr>
        <p:spPr>
          <a:xfrm>
            <a:off x="4023991" y="1"/>
            <a:ext cx="3078427" cy="513508"/>
          </a:xfrm>
          <a:prstGeom prst="rect">
            <a:avLst/>
          </a:prstGeom>
        </p:spPr>
        <p:txBody>
          <a:bodyPr vert="horz" lIns="94156" tIns="47078" rIns="94156" bIns="47078" rtlCol="0"/>
          <a:lstStyle>
            <a:lvl1pPr algn="r">
              <a:defRPr sz="1200"/>
            </a:lvl1pPr>
          </a:lstStyle>
          <a:p>
            <a:fld id="{5D8BE54A-70F4-4950-8AFF-FE733DDA424F}" type="datetimeFigureOut">
              <a:rPr lang="ko-KR" altLang="en-US" smtClean="0"/>
              <a:t>2026-01-27</a:t>
            </a:fld>
            <a:endParaRPr lang="ko-KR" altLang="en-US"/>
          </a:p>
        </p:txBody>
      </p:sp>
      <p:sp>
        <p:nvSpPr>
          <p:cNvPr id="4" name="슬라이드 이미지 개체 틀 3"/>
          <p:cNvSpPr>
            <a:spLocks noGrp="1" noRot="1" noChangeAspect="1"/>
          </p:cNvSpPr>
          <p:nvPr>
            <p:ph type="sldImg" idx="2"/>
          </p:nvPr>
        </p:nvSpPr>
        <p:spPr>
          <a:xfrm>
            <a:off x="2357438" y="1279525"/>
            <a:ext cx="2389187" cy="3452813"/>
          </a:xfrm>
          <a:prstGeom prst="rect">
            <a:avLst/>
          </a:prstGeom>
          <a:noFill/>
          <a:ln w="12700">
            <a:solidFill>
              <a:prstClr val="black"/>
            </a:solidFill>
          </a:ln>
        </p:spPr>
        <p:txBody>
          <a:bodyPr vert="horz" lIns="94156" tIns="47078" rIns="94156" bIns="47078" rtlCol="0" anchor="ctr"/>
          <a:lstStyle/>
          <a:p>
            <a:endParaRPr lang="ko-KR" altLang="en-US"/>
          </a:p>
        </p:txBody>
      </p:sp>
      <p:sp>
        <p:nvSpPr>
          <p:cNvPr id="5" name="슬라이드 노트 개체 틀 4"/>
          <p:cNvSpPr>
            <a:spLocks noGrp="1"/>
          </p:cNvSpPr>
          <p:nvPr>
            <p:ph type="body" sz="quarter" idx="3"/>
          </p:nvPr>
        </p:nvSpPr>
        <p:spPr>
          <a:xfrm>
            <a:off x="710407" y="4925408"/>
            <a:ext cx="5683250" cy="4029878"/>
          </a:xfrm>
          <a:prstGeom prst="rect">
            <a:avLst/>
          </a:prstGeom>
        </p:spPr>
        <p:txBody>
          <a:bodyPr vert="horz" lIns="94156" tIns="47078" rIns="94156" bIns="47078"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9721107"/>
            <a:ext cx="3078427" cy="513507"/>
          </a:xfrm>
          <a:prstGeom prst="rect">
            <a:avLst/>
          </a:prstGeom>
        </p:spPr>
        <p:txBody>
          <a:bodyPr vert="horz" lIns="94156" tIns="47078" rIns="94156" bIns="47078"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4023991" y="9721107"/>
            <a:ext cx="3078427" cy="513507"/>
          </a:xfrm>
          <a:prstGeom prst="rect">
            <a:avLst/>
          </a:prstGeom>
        </p:spPr>
        <p:txBody>
          <a:bodyPr vert="horz" lIns="94156" tIns="47078" rIns="94156" bIns="47078" rtlCol="0" anchor="b"/>
          <a:lstStyle>
            <a:lvl1pPr algn="r">
              <a:defRPr sz="1200"/>
            </a:lvl1pPr>
          </a:lstStyle>
          <a:p>
            <a:fld id="{0D4176F6-D6EE-40CD-B6D8-55D284E4BE60}" type="slidenum">
              <a:rPr lang="ko-KR" altLang="en-US" smtClean="0"/>
              <a:t>‹#›</a:t>
            </a:fld>
            <a:endParaRPr lang="ko-KR" altLang="en-US"/>
          </a:p>
        </p:txBody>
      </p:sp>
    </p:spTree>
    <p:extLst>
      <p:ext uri="{BB962C8B-B14F-4D97-AF65-F5344CB8AC3E}">
        <p14:creationId xmlns:p14="http://schemas.microsoft.com/office/powerpoint/2010/main" val="206009994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1</a:t>
            </a:fld>
            <a:endParaRPr lang="ko-KR" altLang="en-US"/>
          </a:p>
        </p:txBody>
      </p:sp>
    </p:spTree>
    <p:extLst>
      <p:ext uri="{BB962C8B-B14F-4D97-AF65-F5344CB8AC3E}">
        <p14:creationId xmlns:p14="http://schemas.microsoft.com/office/powerpoint/2010/main" val="3747892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2</a:t>
            </a:fld>
            <a:endParaRPr lang="ko-KR" altLang="en-US"/>
          </a:p>
        </p:txBody>
      </p:sp>
    </p:spTree>
    <p:extLst>
      <p:ext uri="{BB962C8B-B14F-4D97-AF65-F5344CB8AC3E}">
        <p14:creationId xmlns:p14="http://schemas.microsoft.com/office/powerpoint/2010/main" val="2335447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3</a:t>
            </a:fld>
            <a:endParaRPr lang="ko-KR" altLang="en-US"/>
          </a:p>
        </p:txBody>
      </p:sp>
    </p:spTree>
    <p:extLst>
      <p:ext uri="{BB962C8B-B14F-4D97-AF65-F5344CB8AC3E}">
        <p14:creationId xmlns:p14="http://schemas.microsoft.com/office/powerpoint/2010/main" val="1409669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4</a:t>
            </a:fld>
            <a:endParaRPr lang="ko-KR" altLang="en-US"/>
          </a:p>
        </p:txBody>
      </p:sp>
    </p:spTree>
    <p:extLst>
      <p:ext uri="{BB962C8B-B14F-4D97-AF65-F5344CB8AC3E}">
        <p14:creationId xmlns:p14="http://schemas.microsoft.com/office/powerpoint/2010/main" val="967526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5</a:t>
            </a:fld>
            <a:endParaRPr lang="ko-KR" altLang="en-US"/>
          </a:p>
        </p:txBody>
      </p:sp>
    </p:spTree>
    <p:extLst>
      <p:ext uri="{BB962C8B-B14F-4D97-AF65-F5344CB8AC3E}">
        <p14:creationId xmlns:p14="http://schemas.microsoft.com/office/powerpoint/2010/main" val="2641401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6</a:t>
            </a:fld>
            <a:endParaRPr lang="ko-KR" altLang="en-US"/>
          </a:p>
        </p:txBody>
      </p:sp>
    </p:spTree>
    <p:extLst>
      <p:ext uri="{BB962C8B-B14F-4D97-AF65-F5344CB8AC3E}">
        <p14:creationId xmlns:p14="http://schemas.microsoft.com/office/powerpoint/2010/main" val="3290226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0D4176F6-D6EE-40CD-B6D8-55D284E4BE60}" type="slidenum">
              <a:rPr lang="ko-KR" altLang="en-US" smtClean="0"/>
              <a:t>8</a:t>
            </a:fld>
            <a:endParaRPr lang="ko-KR" altLang="en-US"/>
          </a:p>
        </p:txBody>
      </p:sp>
    </p:spTree>
    <p:extLst>
      <p:ext uri="{BB962C8B-B14F-4D97-AF65-F5344CB8AC3E}">
        <p14:creationId xmlns:p14="http://schemas.microsoft.com/office/powerpoint/2010/main" val="1631212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10"/>
          </p:nvPr>
        </p:nvSpPr>
        <p:spPr/>
        <p:txBody>
          <a:bodyPr/>
          <a:lstStyle/>
          <a:p>
            <a:fld id="{37CC1324-D647-4DF5-ACC0-8A86226F3544}" type="slidenum">
              <a:rPr lang="ko-KR" altLang="en-US" smtClean="0"/>
              <a:t>12</a:t>
            </a:fld>
            <a:endParaRPr lang="ko-KR" altLang="en-US"/>
          </a:p>
        </p:txBody>
      </p:sp>
    </p:spTree>
    <p:extLst>
      <p:ext uri="{BB962C8B-B14F-4D97-AF65-F5344CB8AC3E}">
        <p14:creationId xmlns:p14="http://schemas.microsoft.com/office/powerpoint/2010/main" val="574460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ko-KR" altLang="en-US"/>
              <a:t>마스터 제목 스타일 편집</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418614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3047428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사용자 지정 레이아웃">
    <p:spTree>
      <p:nvGrpSpPr>
        <p:cNvPr id="1" name=""/>
        <p:cNvGrpSpPr/>
        <p:nvPr/>
      </p:nvGrpSpPr>
      <p:grpSpPr>
        <a:xfrm>
          <a:off x="0" y="0"/>
          <a:ext cx="0" cy="0"/>
          <a:chOff x="0" y="0"/>
          <a:chExt cx="0" cy="0"/>
        </a:xfrm>
      </p:grpSpPr>
      <p:cxnSp>
        <p:nvCxnSpPr>
          <p:cNvPr id="6" name="직선 연결선 5"/>
          <p:cNvCxnSpPr/>
          <p:nvPr userDrawn="1"/>
        </p:nvCxnSpPr>
        <p:spPr>
          <a:xfrm>
            <a:off x="279000" y="9417134"/>
            <a:ext cx="6300000" cy="0"/>
          </a:xfrm>
          <a:prstGeom prst="line">
            <a:avLst/>
          </a:prstGeom>
          <a:ln/>
        </p:spPr>
        <p:style>
          <a:lnRef idx="1">
            <a:schemeClr val="accent3"/>
          </a:lnRef>
          <a:fillRef idx="0">
            <a:schemeClr val="accent3"/>
          </a:fillRef>
          <a:effectRef idx="0">
            <a:schemeClr val="accent3"/>
          </a:effectRef>
          <a:fontRef idx="minor">
            <a:schemeClr val="tx1"/>
          </a:fontRef>
        </p:style>
      </p:cxnSp>
      <p:sp>
        <p:nvSpPr>
          <p:cNvPr id="7" name="날짜 개체 틀 1"/>
          <p:cNvSpPr txBox="1">
            <a:spLocks/>
          </p:cNvSpPr>
          <p:nvPr userDrawn="1"/>
        </p:nvSpPr>
        <p:spPr>
          <a:xfrm>
            <a:off x="471488" y="9310350"/>
            <a:ext cx="1543050" cy="527403"/>
          </a:xfrm>
          <a:prstGeom prst="rect">
            <a:avLst/>
          </a:prstGeom>
        </p:spPr>
        <p:txBody>
          <a:bodyPr vert="horz" lIns="91440" tIns="45720" rIns="91440" bIns="45720" rtlCol="0" anchor="ctr"/>
          <a:lstStyle>
            <a:defPPr>
              <a:defRPr lang="ko-KR"/>
            </a:defPPr>
            <a:lvl1pPr marL="0" algn="l" defTabSz="914400" rtl="0" eaLnBrk="1" latinLnBrk="1" hangingPunct="1">
              <a:defRPr sz="900" kern="1200">
                <a:solidFill>
                  <a:schemeClr val="tx1">
                    <a:tint val="75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US" altLang="ko-KR" sz="1000" dirty="0"/>
              <a:t>R03</a:t>
            </a:r>
            <a:endParaRPr lang="ko-KR" altLang="en-US" sz="1000"/>
          </a:p>
        </p:txBody>
      </p:sp>
      <p:sp>
        <p:nvSpPr>
          <p:cNvPr id="8" name="슬라이드 번호 개체 틀 2"/>
          <p:cNvSpPr txBox="1">
            <a:spLocks/>
          </p:cNvSpPr>
          <p:nvPr userDrawn="1"/>
        </p:nvSpPr>
        <p:spPr>
          <a:xfrm>
            <a:off x="4843463" y="9310350"/>
            <a:ext cx="1543050" cy="527403"/>
          </a:xfrm>
          <a:prstGeom prst="rect">
            <a:avLst/>
          </a:prstGeom>
        </p:spPr>
        <p:txBody>
          <a:bodyPr vert="horz" lIns="91440" tIns="45720" rIns="91440" bIns="45720" rtlCol="0" anchor="ctr"/>
          <a:lstStyle>
            <a:defPPr>
              <a:defRPr lang="ko-KR"/>
            </a:defPPr>
            <a:lvl1pPr marL="0" algn="r" defTabSz="914400" rtl="0" eaLnBrk="1" latinLnBrk="1" hangingPunct="1">
              <a:defRPr sz="900" kern="1200">
                <a:solidFill>
                  <a:schemeClr val="tx1">
                    <a:tint val="75000"/>
                  </a:schemeClr>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fld id="{D30C082C-B965-4B1E-B016-D06694BF6192}" type="slidenum">
              <a:rPr lang="ko-KR" altLang="en-US" sz="1000" smtClean="0">
                <a:latin typeface="+mn-ea"/>
                <a:ea typeface="+mn-ea"/>
              </a:rPr>
              <a:pPr/>
              <a:t>‹#›</a:t>
            </a:fld>
            <a:endParaRPr lang="ko-KR" altLang="en-US" sz="1000" dirty="0">
              <a:latin typeface="+mn-ea"/>
              <a:ea typeface="+mn-ea"/>
            </a:endParaRPr>
          </a:p>
        </p:txBody>
      </p:sp>
      <p:sp>
        <p:nvSpPr>
          <p:cNvPr id="9" name="직사각형 8"/>
          <p:cNvSpPr/>
          <p:nvPr userDrawn="1"/>
        </p:nvSpPr>
        <p:spPr>
          <a:xfrm>
            <a:off x="0" y="1"/>
            <a:ext cx="6858000" cy="65061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userDrawn="1"/>
        </p:nvSpPr>
        <p:spPr>
          <a:xfrm>
            <a:off x="4025738" y="175603"/>
            <a:ext cx="2725387" cy="338554"/>
          </a:xfrm>
          <a:prstGeom prst="rect">
            <a:avLst/>
          </a:prstGeom>
          <a:noFill/>
        </p:spPr>
        <p:txBody>
          <a:bodyPr wrap="square" rtlCol="0">
            <a:spAutoFit/>
          </a:bodyPr>
          <a:lstStyle/>
          <a:p>
            <a:pPr algn="r"/>
            <a:r>
              <a:rPr lang="en-US" altLang="ko-KR" sz="1600" b="1" dirty="0">
                <a:solidFill>
                  <a:schemeClr val="bg1"/>
                </a:solidFill>
                <a:ea typeface="+mj-ea"/>
              </a:rPr>
              <a:t>[ USER MANUAL ] </a:t>
            </a:r>
            <a:endParaRPr lang="ko-KR" altLang="en-US" sz="1600" b="1">
              <a:solidFill>
                <a:schemeClr val="bg1"/>
              </a:solidFill>
              <a:ea typeface="+mj-ea"/>
            </a:endParaRPr>
          </a:p>
        </p:txBody>
      </p:sp>
    </p:spTree>
    <p:extLst>
      <p:ext uri="{BB962C8B-B14F-4D97-AF65-F5344CB8AC3E}">
        <p14:creationId xmlns:p14="http://schemas.microsoft.com/office/powerpoint/2010/main" val="945200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2186586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58887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ko-KR" altLang="en-US"/>
              <a:t>마스터 제목 스타일 편집</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ko-KR" altLang="en-US"/>
              <a:t>마스터 텍스트 스타일을 편집합니다</a:t>
            </a:r>
          </a:p>
        </p:txBody>
      </p:sp>
      <p:sp>
        <p:nvSpPr>
          <p:cNvPr id="4" name="Date Placeholder 3"/>
          <p:cNvSpPr>
            <a:spLocks noGrp="1"/>
          </p:cNvSpPr>
          <p:nvPr>
            <p:ph type="dt" sz="half" idx="10"/>
          </p:nvPr>
        </p:nvSpPr>
        <p:spPr/>
        <p:txBody>
          <a:bodyPr/>
          <a:lstStyle/>
          <a:p>
            <a:r>
              <a:rPr lang="en-US" altLang="ko-KR"/>
              <a:t>R01</a:t>
            </a:r>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468346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r>
              <a:rPr lang="en-US" altLang="ko-KR"/>
              <a:t>R01</a:t>
            </a:r>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88321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편집합니다</a:t>
            </a:r>
          </a:p>
        </p:txBody>
      </p:sp>
      <p:sp>
        <p:nvSpPr>
          <p:cNvPr id="4" name="Content Placeholder 3"/>
          <p:cNvSpPr>
            <a:spLocks noGrp="1"/>
          </p:cNvSpPr>
          <p:nvPr>
            <p:ph sz="half" idx="2"/>
          </p:nvPr>
        </p:nvSpPr>
        <p:spPr>
          <a:xfrm>
            <a:off x="472381" y="3618442"/>
            <a:ext cx="2901255" cy="532218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편집합니다</a:t>
            </a:r>
          </a:p>
        </p:txBody>
      </p:sp>
      <p:sp>
        <p:nvSpPr>
          <p:cNvPr id="6" name="Content Placeholder 5"/>
          <p:cNvSpPr>
            <a:spLocks noGrp="1"/>
          </p:cNvSpPr>
          <p:nvPr>
            <p:ph sz="quarter" idx="4"/>
          </p:nvPr>
        </p:nvSpPr>
        <p:spPr>
          <a:xfrm>
            <a:off x="3471863" y="3618442"/>
            <a:ext cx="2915543" cy="5322183"/>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r>
              <a:rPr lang="en-US" altLang="ko-KR"/>
              <a:t>R01</a:t>
            </a:r>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87522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r>
              <a:rPr lang="en-US" altLang="ko-KR"/>
              <a:t>R01</a:t>
            </a:r>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1420278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83920" y="9472246"/>
            <a:ext cx="1543050" cy="236554"/>
          </a:xfrm>
        </p:spPr>
        <p:txBody>
          <a:bodyPr/>
          <a:lstStyle>
            <a:lvl1pPr>
              <a:defRPr sz="1000">
                <a:solidFill>
                  <a:schemeClr val="tx1"/>
                </a:solidFill>
                <a:latin typeface="+mj-ea"/>
                <a:ea typeface="+mj-ea"/>
              </a:defRPr>
            </a:lvl1pPr>
          </a:lstStyle>
          <a:p>
            <a:r>
              <a:rPr lang="en-US" altLang="ko-KR" dirty="0"/>
              <a:t>R00</a:t>
            </a:r>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a:xfrm>
            <a:off x="5019308" y="9472246"/>
            <a:ext cx="1543050" cy="236554"/>
          </a:xfrm>
        </p:spPr>
        <p:txBody>
          <a:bodyPr/>
          <a:lstStyle>
            <a:lvl1pPr>
              <a:defRPr sz="1000">
                <a:solidFill>
                  <a:schemeClr val="tx1"/>
                </a:solidFill>
                <a:latin typeface="+mj-ea"/>
                <a:ea typeface="+mj-ea"/>
              </a:defRPr>
            </a:lvl1pPr>
          </a:lstStyle>
          <a:p>
            <a:fld id="{59931554-5868-483A-A9FE-0BBD16E2B80B}" type="slidenum">
              <a:rPr lang="ko-KR" altLang="en-US" smtClean="0"/>
              <a:pPr/>
              <a:t>‹#›</a:t>
            </a:fld>
            <a:endParaRPr lang="ko-KR" altLang="en-US" dirty="0"/>
          </a:p>
        </p:txBody>
      </p:sp>
    </p:spTree>
    <p:extLst>
      <p:ext uri="{BB962C8B-B14F-4D97-AF65-F5344CB8AC3E}">
        <p14:creationId xmlns:p14="http://schemas.microsoft.com/office/powerpoint/2010/main" val="3041562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r>
              <a:rPr lang="en-US" altLang="ko-KR"/>
              <a:t>R01</a:t>
            </a:r>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321892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r>
              <a:rPr lang="en-US" altLang="ko-KR"/>
              <a:t>R01</a:t>
            </a:r>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3107628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ltLang="ko-KR"/>
              <a:t>R01</a:t>
            </a:r>
            <a:endParaRPr lang="ko-KR"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9931554-5868-483A-A9FE-0BBD16E2B80B}" type="slidenum">
              <a:rPr lang="ko-KR" altLang="en-US" smtClean="0"/>
              <a:t>‹#›</a:t>
            </a:fld>
            <a:endParaRPr lang="ko-KR" altLang="en-US"/>
          </a:p>
        </p:txBody>
      </p:sp>
    </p:spTree>
    <p:extLst>
      <p:ext uri="{BB962C8B-B14F-4D97-AF65-F5344CB8AC3E}">
        <p14:creationId xmlns:p14="http://schemas.microsoft.com/office/powerpoint/2010/main" val="4260704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1" r:id="rId12"/>
  </p:sldLayoutIdLst>
  <p:hf sldNum="0" hdr="0" ftr="0"/>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073332" y="2974186"/>
            <a:ext cx="4711337" cy="2554545"/>
          </a:xfrm>
          <a:prstGeom prst="rect">
            <a:avLst/>
          </a:prstGeom>
          <a:noFill/>
        </p:spPr>
        <p:txBody>
          <a:bodyPr wrap="square" rtlCol="0" anchor="ctr">
            <a:spAutoFit/>
          </a:bodyPr>
          <a:lstStyle/>
          <a:p>
            <a:pPr algn="ctr"/>
            <a:r>
              <a:rPr lang="en-US" altLang="ko-KR" sz="8000" b="1" dirty="0">
                <a:latin typeface="+mj-ea"/>
                <a:ea typeface="+mj-ea"/>
                <a:cs typeface="Arial" panose="020B0604020202020204" pitchFamily="34" charset="0"/>
              </a:rPr>
              <a:t>USER</a:t>
            </a:r>
          </a:p>
          <a:p>
            <a:pPr algn="ctr"/>
            <a:r>
              <a:rPr lang="en-US" altLang="ko-KR" sz="8000" b="1" dirty="0">
                <a:latin typeface="+mj-ea"/>
                <a:ea typeface="+mj-ea"/>
                <a:cs typeface="Arial" panose="020B0604020202020204" pitchFamily="34" charset="0"/>
              </a:rPr>
              <a:t>MANUAL</a:t>
            </a:r>
          </a:p>
        </p:txBody>
      </p:sp>
      <p:cxnSp>
        <p:nvCxnSpPr>
          <p:cNvPr id="13" name="직선 연결선 12"/>
          <p:cNvCxnSpPr/>
          <p:nvPr/>
        </p:nvCxnSpPr>
        <p:spPr>
          <a:xfrm flipV="1">
            <a:off x="909000" y="3018806"/>
            <a:ext cx="50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직선 연결선 13"/>
          <p:cNvCxnSpPr/>
          <p:nvPr/>
        </p:nvCxnSpPr>
        <p:spPr>
          <a:xfrm flipV="1">
            <a:off x="909000" y="5584206"/>
            <a:ext cx="50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82485" y="5588057"/>
            <a:ext cx="5693030" cy="400110"/>
          </a:xfrm>
          <a:prstGeom prst="rect">
            <a:avLst/>
          </a:prstGeom>
          <a:noFill/>
        </p:spPr>
        <p:txBody>
          <a:bodyPr wrap="square" rtlCol="0" anchor="ctr">
            <a:spAutoFit/>
          </a:bodyPr>
          <a:lstStyle/>
          <a:p>
            <a:pPr algn="ctr"/>
            <a:r>
              <a:rPr lang="en-US" altLang="ko-KR" sz="2000" b="1" dirty="0">
                <a:latin typeface="+mj-ea"/>
                <a:ea typeface="+mj-ea"/>
              </a:rPr>
              <a:t>PREMIUM WIDE ASPECT RATIO LED SERIES</a:t>
            </a:r>
          </a:p>
        </p:txBody>
      </p:sp>
      <p:sp>
        <p:nvSpPr>
          <p:cNvPr id="17" name="TextBox 16"/>
          <p:cNvSpPr txBox="1"/>
          <p:nvPr/>
        </p:nvSpPr>
        <p:spPr>
          <a:xfrm>
            <a:off x="141960" y="9193071"/>
            <a:ext cx="6574080" cy="215444"/>
          </a:xfrm>
          <a:prstGeom prst="rect">
            <a:avLst/>
          </a:prstGeom>
          <a:noFill/>
        </p:spPr>
        <p:txBody>
          <a:bodyPr wrap="square" rtlCol="0" anchor="ctr">
            <a:spAutoFit/>
          </a:bodyPr>
          <a:lstStyle/>
          <a:p>
            <a:pPr algn="ctr"/>
            <a:r>
              <a:rPr lang="en-US" altLang="ko-KR" sz="800" dirty="0">
                <a:latin typeface="+mj-ea"/>
                <a:ea typeface="+mj-ea"/>
              </a:rPr>
              <a:t>&lt;All contents of this document may change without prior notice, and actual product appearance may differ from that depicted herein&gt;</a:t>
            </a:r>
            <a:endParaRPr lang="ko-KR" altLang="en-US" sz="800">
              <a:latin typeface="+mj-ea"/>
              <a:ea typeface="+mj-ea"/>
            </a:endParaRPr>
          </a:p>
        </p:txBody>
      </p:sp>
    </p:spTree>
    <p:extLst>
      <p:ext uri="{BB962C8B-B14F-4D97-AF65-F5344CB8AC3E}">
        <p14:creationId xmlns:p14="http://schemas.microsoft.com/office/powerpoint/2010/main" val="499448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2595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5443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그림 9"/>
          <p:cNvPicPr>
            <a:picLocks noChangeAspect="1"/>
          </p:cNvPicPr>
          <p:nvPr/>
        </p:nvPicPr>
        <p:blipFill rotWithShape="1">
          <a:blip r:embed="rId3" cstate="print">
            <a:extLst>
              <a:ext uri="{28A0092B-C50C-407E-A947-70E740481C1C}">
                <a14:useLocalDpi xmlns:a14="http://schemas.microsoft.com/office/drawing/2010/main" val="0"/>
              </a:ext>
            </a:extLst>
          </a:blip>
          <a:srcRect l="14044" t="16007" r="63200" b="65143"/>
          <a:stretch/>
        </p:blipFill>
        <p:spPr>
          <a:xfrm>
            <a:off x="2305552" y="4302231"/>
            <a:ext cx="2240800" cy="1312969"/>
          </a:xfrm>
          <a:prstGeom prst="rect">
            <a:avLst/>
          </a:prstGeom>
        </p:spPr>
      </p:pic>
    </p:spTree>
    <p:extLst>
      <p:ext uri="{BB962C8B-B14F-4D97-AF65-F5344CB8AC3E}">
        <p14:creationId xmlns:p14="http://schemas.microsoft.com/office/powerpoint/2010/main" val="3931286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484495" y="914261"/>
            <a:ext cx="5992511" cy="415498"/>
          </a:xfrm>
          <a:prstGeom prst="rect">
            <a:avLst/>
          </a:prstGeom>
          <a:noFill/>
        </p:spPr>
        <p:txBody>
          <a:bodyPr wrap="square" rtlCol="0" anchor="t">
            <a:spAutoFit/>
          </a:bodyPr>
          <a:lstStyle/>
          <a:p>
            <a:pPr algn="ctr">
              <a:lnSpc>
                <a:spcPct val="150000"/>
              </a:lnSpc>
            </a:pPr>
            <a:r>
              <a:rPr lang="en-US" altLang="ko-KR" sz="1400" b="1" dirty="0">
                <a:latin typeface="+mj-ea"/>
                <a:ea typeface="+mj-ea"/>
              </a:rPr>
              <a:t>&lt;TABLE OF CONTENTS&gt;</a:t>
            </a:r>
            <a:endParaRPr lang="en-US" altLang="ko-KR" sz="1300" b="1" dirty="0">
              <a:latin typeface="+mj-ea"/>
              <a:ea typeface="+mj-ea"/>
            </a:endParaRPr>
          </a:p>
        </p:txBody>
      </p:sp>
      <p:graphicFrame>
        <p:nvGraphicFramePr>
          <p:cNvPr id="6" name="표 5"/>
          <p:cNvGraphicFramePr>
            <a:graphicFrameLocks noGrp="1"/>
          </p:cNvGraphicFramePr>
          <p:nvPr>
            <p:extLst>
              <p:ext uri="{D42A27DB-BD31-4B8C-83A1-F6EECF244321}">
                <p14:modId xmlns:p14="http://schemas.microsoft.com/office/powerpoint/2010/main" val="3546942768"/>
              </p:ext>
            </p:extLst>
          </p:nvPr>
        </p:nvGraphicFramePr>
        <p:xfrm>
          <a:off x="460430" y="1493506"/>
          <a:ext cx="5992513" cy="1224000"/>
        </p:xfrm>
        <a:graphic>
          <a:graphicData uri="http://schemas.openxmlformats.org/drawingml/2006/table">
            <a:tbl>
              <a:tblPr firstRow="1" bandRow="1">
                <a:tableStyleId>{5C22544A-7EE6-4342-B048-85BDC9FD1C3A}</a:tableStyleId>
              </a:tblPr>
              <a:tblGrid>
                <a:gridCol w="377770">
                  <a:extLst>
                    <a:ext uri="{9D8B030D-6E8A-4147-A177-3AD203B41FA5}">
                      <a16:colId xmlns:a16="http://schemas.microsoft.com/office/drawing/2014/main" val="20000"/>
                    </a:ext>
                  </a:extLst>
                </a:gridCol>
                <a:gridCol w="5267325">
                  <a:extLst>
                    <a:ext uri="{9D8B030D-6E8A-4147-A177-3AD203B41FA5}">
                      <a16:colId xmlns:a16="http://schemas.microsoft.com/office/drawing/2014/main" val="20001"/>
                    </a:ext>
                  </a:extLst>
                </a:gridCol>
                <a:gridCol w="347418">
                  <a:extLst>
                    <a:ext uri="{9D8B030D-6E8A-4147-A177-3AD203B41FA5}">
                      <a16:colId xmlns:a16="http://schemas.microsoft.com/office/drawing/2014/main" val="20002"/>
                    </a:ext>
                  </a:extLst>
                </a:gridCol>
              </a:tblGrid>
              <a:tr h="244800">
                <a:tc>
                  <a:txBody>
                    <a:bodyPr/>
                    <a:lstStyle/>
                    <a:p>
                      <a:pPr algn="ctr" latinLnBrk="1"/>
                      <a:r>
                        <a:rPr lang="en-US" altLang="ko-KR" sz="1000" b="0" dirty="0">
                          <a:solidFill>
                            <a:schemeClr val="tx1"/>
                          </a:solidFill>
                          <a:latin typeface="+mj-ea"/>
                          <a:ea typeface="+mj-ea"/>
                        </a:rPr>
                        <a:t>1</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i="0" u="none" strike="noStrike" kern="1200" baseline="0" dirty="0">
                          <a:solidFill>
                            <a:schemeClr val="dk1"/>
                          </a:solidFill>
                          <a:latin typeface="+mj-ea"/>
                          <a:ea typeface="+mj-ea"/>
                          <a:cs typeface="+mn-cs"/>
                        </a:rPr>
                        <a:t>FCC RF INTERFERENCE STATEMENT</a:t>
                      </a:r>
                      <a:endParaRPr lang="ko-KR" altLang="en-US" sz="1000" b="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en-US" altLang="ko-KR" sz="1000" b="0" dirty="0">
                          <a:solidFill>
                            <a:schemeClr val="tx1"/>
                          </a:solidFill>
                          <a:latin typeface="+mj-ea"/>
                          <a:ea typeface="+mj-ea"/>
                        </a:rPr>
                        <a:t>3</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44800">
                <a:tc>
                  <a:txBody>
                    <a:bodyPr/>
                    <a:lstStyle/>
                    <a:p>
                      <a:pPr algn="ctr" latinLnBrk="1"/>
                      <a:r>
                        <a:rPr lang="en-US" altLang="ko-KR" sz="1000" dirty="0">
                          <a:latin typeface="+mj-ea"/>
                          <a:ea typeface="+mj-ea"/>
                        </a:rPr>
                        <a:t>2</a:t>
                      </a:r>
                      <a:endParaRPr lang="ko-KR" altLang="en-US" sz="100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i="0" u="none" strike="noStrike" kern="1200" baseline="0" dirty="0">
                          <a:solidFill>
                            <a:schemeClr val="dk1"/>
                          </a:solidFill>
                          <a:latin typeface="+mj-ea"/>
                          <a:ea typeface="+mj-ea"/>
                          <a:cs typeface="+mn-cs"/>
                        </a:rPr>
                        <a:t>INSTALLATION</a:t>
                      </a:r>
                      <a:endParaRPr lang="ko-KR" altLang="en-US" sz="1000" b="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4</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44800">
                <a:tc>
                  <a:txBody>
                    <a:bodyPr/>
                    <a:lstStyle/>
                    <a:p>
                      <a:pPr algn="ctr" latinLnBrk="1"/>
                      <a:r>
                        <a:rPr lang="en-US" altLang="ko-KR" sz="1000" dirty="0">
                          <a:latin typeface="+mj-ea"/>
                          <a:ea typeface="+mj-ea"/>
                        </a:rPr>
                        <a:t>3</a:t>
                      </a:r>
                      <a:endParaRPr lang="ko-KR" altLang="en-US" sz="100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dirty="0">
                          <a:solidFill>
                            <a:schemeClr val="tx1"/>
                          </a:solidFill>
                        </a:rPr>
                        <a:t>CONNECTION</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6</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44800">
                <a:tc>
                  <a:txBody>
                    <a:bodyPr/>
                    <a:lstStyle/>
                    <a:p>
                      <a:pPr algn="ctr" latinLnBrk="1"/>
                      <a:r>
                        <a:rPr lang="en-US" altLang="ko-KR" sz="1000" dirty="0">
                          <a:latin typeface="+mj-ea"/>
                          <a:ea typeface="+mj-ea"/>
                        </a:rPr>
                        <a:t>4</a:t>
                      </a:r>
                      <a:endParaRPr lang="ko-KR" altLang="en-US" sz="100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dirty="0">
                          <a:solidFill>
                            <a:schemeClr val="tx1"/>
                          </a:solidFill>
                        </a:rPr>
                        <a:t>PARTS LIST </a:t>
                      </a:r>
                      <a:endParaRPr lang="ko-KR" altLang="en-US" sz="1000" b="0"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7</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44800">
                <a:tc>
                  <a:txBody>
                    <a:bodyPr/>
                    <a:lstStyle/>
                    <a:p>
                      <a:pPr algn="ctr" latinLnBrk="1"/>
                      <a:r>
                        <a:rPr lang="en-US" altLang="ko-KR" sz="1000" strike="noStrike" dirty="0">
                          <a:solidFill>
                            <a:schemeClr val="tx1"/>
                          </a:solidFill>
                          <a:latin typeface="+mj-ea"/>
                          <a:ea typeface="+mj-ea"/>
                        </a:rPr>
                        <a:t>5</a:t>
                      </a:r>
                      <a:endParaRPr lang="ko-KR" altLang="en-US" sz="1000" strike="noStrike" dirty="0">
                        <a:solidFill>
                          <a:schemeClr val="tx1"/>
                        </a:solidFill>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kern="1200" dirty="0">
                          <a:solidFill>
                            <a:schemeClr val="tx1"/>
                          </a:solidFill>
                          <a:latin typeface="+mj-ea"/>
                          <a:ea typeface="+mn-ea"/>
                          <a:cs typeface="Arial" panose="020B0604020202020204" pitchFamily="34" charset="0"/>
                        </a:rPr>
                        <a:t>SPECIFICATION</a:t>
                      </a:r>
                      <a:endParaRPr lang="ko-KR" altLang="en-US" sz="1000" b="0" kern="1200" dirty="0">
                        <a:solidFill>
                          <a:schemeClr val="tx1"/>
                        </a:solidFill>
                        <a:latin typeface="+mj-ea"/>
                        <a:ea typeface="+mn-ea"/>
                        <a:cs typeface="Arial" panose="020B0604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latinLnBrk="1"/>
                      <a:r>
                        <a:rPr lang="en-US" altLang="ko-KR" sz="1000" dirty="0">
                          <a:latin typeface="+mj-ea"/>
                          <a:ea typeface="+mj-ea"/>
                        </a:rPr>
                        <a:t>8</a:t>
                      </a:r>
                      <a:endParaRPr lang="ko-KR" altLang="en-US" sz="1000" dirty="0">
                        <a:latin typeface="+mj-ea"/>
                        <a:ea typeface="+mj-ea"/>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8622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84495" y="1513329"/>
            <a:ext cx="5992511" cy="5539978"/>
          </a:xfrm>
          <a:prstGeom prst="rect">
            <a:avLst/>
          </a:prstGeom>
          <a:noFill/>
        </p:spPr>
        <p:txBody>
          <a:bodyPr wrap="square" rtlCol="0" anchor="t">
            <a:spAutoFit/>
          </a:bodyPr>
          <a:lstStyle/>
          <a:p>
            <a:pPr>
              <a:lnSpc>
                <a:spcPct val="150000"/>
              </a:lnSpc>
            </a:pPr>
            <a:r>
              <a:rPr lang="en-US" altLang="ko-KR" sz="1200" b="1" dirty="0"/>
              <a:t>NOTE</a:t>
            </a:r>
          </a:p>
          <a:p>
            <a:pPr>
              <a:lnSpc>
                <a:spcPct val="150000"/>
              </a:lnSpc>
            </a:pPr>
            <a:r>
              <a:rPr lang="en-US" altLang="ko-KR" sz="1000" i="1" dirty="0"/>
              <a:t> This equipment has been tested and found to comply with the limits for a Class A digital device,                            pursuant to Part 15 of the FCC Rules.</a:t>
            </a:r>
          </a:p>
          <a:p>
            <a:pPr>
              <a:lnSpc>
                <a:spcPct val="150000"/>
              </a:lnSpc>
            </a:pPr>
            <a:r>
              <a:rPr lang="en-US" altLang="ko-KR" sz="1000" i="1" dirty="0"/>
              <a:t> These limits are designed to provide reasonable protection against harmful interference in a residential installation. This equipment generates, uses and can radiate radio frequency energy and, if not installed and used in accordance with the instructions, may cause harmful interference to radio communications. However, there is no guarantee that interference will not occur in a particular installation.</a:t>
            </a:r>
          </a:p>
          <a:p>
            <a:pPr>
              <a:lnSpc>
                <a:spcPct val="150000"/>
              </a:lnSpc>
            </a:pPr>
            <a:r>
              <a:rPr lang="en-US" altLang="ko-KR" sz="1000" i="1" dirty="0"/>
              <a:t>If this equipment does cause harmful interference to radio or television reception which can be determined by turning the equipment off and on, the user is encouraged to try to correct the interference by one or more of the following measures.</a:t>
            </a:r>
          </a:p>
          <a:p>
            <a:pPr>
              <a:lnSpc>
                <a:spcPct val="150000"/>
              </a:lnSpc>
            </a:pPr>
            <a:endParaRPr lang="en-US" altLang="ko-KR" sz="1000" i="1" dirty="0"/>
          </a:p>
          <a:p>
            <a:pPr>
              <a:lnSpc>
                <a:spcPct val="150000"/>
              </a:lnSpc>
            </a:pPr>
            <a:r>
              <a:rPr lang="en-US" altLang="ko-KR" sz="1000" dirty="0"/>
              <a:t>  - Reorient or relocate the receiving antenna.</a:t>
            </a:r>
          </a:p>
          <a:p>
            <a:pPr>
              <a:lnSpc>
                <a:spcPct val="150000"/>
              </a:lnSpc>
            </a:pPr>
            <a:r>
              <a:rPr lang="en-US" altLang="ko-KR" sz="1000" dirty="0"/>
              <a:t>  - Increase the separation between the equipment and receiver.</a:t>
            </a:r>
          </a:p>
          <a:p>
            <a:pPr>
              <a:lnSpc>
                <a:spcPct val="150000"/>
              </a:lnSpc>
            </a:pPr>
            <a:r>
              <a:rPr lang="en-US" altLang="ko-KR" sz="1000" dirty="0"/>
              <a:t>  - Connect the equipment into a circuit different from that to which the receiver is connected.</a:t>
            </a:r>
          </a:p>
          <a:p>
            <a:pPr>
              <a:lnSpc>
                <a:spcPct val="150000"/>
              </a:lnSpc>
            </a:pPr>
            <a:r>
              <a:rPr lang="en-US" altLang="ko-KR" sz="1000" dirty="0"/>
              <a:t>  - Consult the dealer or an experienced radio, monitor technician for help.</a:t>
            </a:r>
          </a:p>
          <a:p>
            <a:pPr>
              <a:lnSpc>
                <a:spcPct val="150000"/>
              </a:lnSpc>
            </a:pPr>
            <a:r>
              <a:rPr lang="en-US" altLang="ko-KR" sz="1000" dirty="0"/>
              <a:t>  - Only shielded interface cable should be used.</a:t>
            </a:r>
          </a:p>
          <a:p>
            <a:pPr>
              <a:lnSpc>
                <a:spcPct val="150000"/>
              </a:lnSpc>
            </a:pPr>
            <a:endParaRPr lang="en-US" altLang="ko-KR" sz="1000" dirty="0"/>
          </a:p>
          <a:p>
            <a:pPr>
              <a:lnSpc>
                <a:spcPct val="150000"/>
              </a:lnSpc>
            </a:pPr>
            <a:r>
              <a:rPr lang="en-US" altLang="ko-KR" sz="1000" i="1" dirty="0"/>
              <a:t>Finally, any changes or modifications to the equipment by the user not expressly approved by the grantee or manufacturer could void the users authority to operate such equipment.</a:t>
            </a:r>
          </a:p>
          <a:p>
            <a:pPr>
              <a:lnSpc>
                <a:spcPct val="150000"/>
              </a:lnSpc>
            </a:pPr>
            <a:endParaRPr lang="en-US" altLang="ko-KR" sz="1200" i="1" dirty="0"/>
          </a:p>
          <a:p>
            <a:pPr>
              <a:lnSpc>
                <a:spcPct val="150000"/>
              </a:lnSpc>
            </a:pPr>
            <a:r>
              <a:rPr lang="en-US" altLang="ko-KR" sz="1200" b="1" dirty="0"/>
              <a:t>DOC COMPLIANCE NOTICE</a:t>
            </a:r>
          </a:p>
          <a:p>
            <a:pPr>
              <a:lnSpc>
                <a:spcPct val="150000"/>
              </a:lnSpc>
            </a:pPr>
            <a:r>
              <a:rPr lang="en-US" altLang="ko-KR" sz="1000" dirty="0"/>
              <a:t>This digital apparatus does not exceed the Class A limits for radio noise emissions from digital apparatus set out in the radio interference regulation of Canadian Department of communications.</a:t>
            </a:r>
            <a:endParaRPr lang="ko-KR" altLang="en-US" sz="1000" dirty="0">
              <a:cs typeface="Arial" panose="020B0604020202020204" pitchFamily="34" charset="0"/>
            </a:endParaRPr>
          </a:p>
        </p:txBody>
      </p:sp>
      <p:pic>
        <p:nvPicPr>
          <p:cNvPr id="13" name="그림 1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14" name="TextBox 13"/>
          <p:cNvSpPr txBox="1"/>
          <p:nvPr/>
        </p:nvSpPr>
        <p:spPr>
          <a:xfrm>
            <a:off x="484495" y="1024331"/>
            <a:ext cx="3541239" cy="292388"/>
          </a:xfrm>
          <a:prstGeom prst="rect">
            <a:avLst/>
          </a:prstGeom>
          <a:noFill/>
        </p:spPr>
        <p:txBody>
          <a:bodyPr wrap="square" rtlCol="0" anchor="ctr">
            <a:spAutoFit/>
          </a:bodyPr>
          <a:lstStyle/>
          <a:p>
            <a:r>
              <a:rPr lang="en-US" altLang="ko-KR" sz="1300" b="1" dirty="0">
                <a:latin typeface="+mj-ea"/>
                <a:ea typeface="+mj-ea"/>
              </a:rPr>
              <a:t>1. FCC RF INTERFERENCE STATEMENT</a:t>
            </a:r>
            <a:endParaRPr lang="ko-KR" altLang="en-US" sz="1300">
              <a:solidFill>
                <a:schemeClr val="bg1"/>
              </a:solidFill>
              <a:latin typeface="+mj-ea"/>
              <a:ea typeface="+mj-ea"/>
              <a:cs typeface="Arial" panose="020B0604020202020204" pitchFamily="34" charset="0"/>
            </a:endParaRPr>
          </a:p>
        </p:txBody>
      </p:sp>
    </p:spTree>
    <p:extLst>
      <p:ext uri="{BB962C8B-B14F-4D97-AF65-F5344CB8AC3E}">
        <p14:creationId xmlns:p14="http://schemas.microsoft.com/office/powerpoint/2010/main" val="193354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그림 7"/>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9" name="TextBox 8"/>
          <p:cNvSpPr txBox="1"/>
          <p:nvPr/>
        </p:nvSpPr>
        <p:spPr>
          <a:xfrm>
            <a:off x="484495" y="1024332"/>
            <a:ext cx="3541239" cy="292388"/>
          </a:xfrm>
          <a:prstGeom prst="rect">
            <a:avLst/>
          </a:prstGeom>
          <a:noFill/>
        </p:spPr>
        <p:txBody>
          <a:bodyPr wrap="square" rtlCol="0" anchor="ctr">
            <a:spAutoFit/>
          </a:bodyPr>
          <a:lstStyle/>
          <a:p>
            <a:r>
              <a:rPr lang="en-US" altLang="ko-KR" sz="1300" b="1" dirty="0">
                <a:latin typeface="+mj-ea"/>
                <a:ea typeface="+mj-ea"/>
              </a:rPr>
              <a:t>2. INSTALLATION</a:t>
            </a:r>
            <a:endParaRPr lang="ko-KR" altLang="en-US" sz="1300">
              <a:solidFill>
                <a:schemeClr val="bg1"/>
              </a:solidFill>
              <a:latin typeface="+mj-ea"/>
              <a:ea typeface="+mj-ea"/>
              <a:cs typeface="Arial" panose="020B0604020202020204" pitchFamily="34" charset="0"/>
            </a:endParaRPr>
          </a:p>
        </p:txBody>
      </p:sp>
      <p:sp>
        <p:nvSpPr>
          <p:cNvPr id="12" name="직사각형 11"/>
          <p:cNvSpPr/>
          <p:nvPr/>
        </p:nvSpPr>
        <p:spPr>
          <a:xfrm>
            <a:off x="-6042" y="1652707"/>
            <a:ext cx="1800000" cy="293152"/>
          </a:xfrm>
          <a:prstGeom prst="rect">
            <a:avLst/>
          </a:prstGeom>
          <a:solidFill>
            <a:srgbClr val="ADAE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TextBox 12"/>
          <p:cNvSpPr txBox="1"/>
          <p:nvPr/>
        </p:nvSpPr>
        <p:spPr>
          <a:xfrm>
            <a:off x="172829" y="1660784"/>
            <a:ext cx="1442258" cy="276999"/>
          </a:xfrm>
          <a:prstGeom prst="rect">
            <a:avLst/>
          </a:prstGeom>
          <a:noFill/>
        </p:spPr>
        <p:txBody>
          <a:bodyPr wrap="square" rtlCol="0">
            <a:spAutoFit/>
          </a:bodyPr>
          <a:lstStyle/>
          <a:p>
            <a:r>
              <a:rPr lang="en-US" altLang="ko-KR" sz="1200" b="1" i="1" dirty="0">
                <a:latin typeface="+mj-ea"/>
                <a:ea typeface="+mj-ea"/>
              </a:rPr>
              <a:t>PARTS</a:t>
            </a:r>
            <a:endParaRPr lang="ko-KR" altLang="en-US" sz="1200" dirty="0">
              <a:latin typeface="+mj-ea"/>
              <a:ea typeface="+mj-ea"/>
            </a:endParaRPr>
          </a:p>
        </p:txBody>
      </p:sp>
      <p:sp>
        <p:nvSpPr>
          <p:cNvPr id="30" name="TextBox 29"/>
          <p:cNvSpPr txBox="1"/>
          <p:nvPr/>
        </p:nvSpPr>
        <p:spPr>
          <a:xfrm>
            <a:off x="2585692" y="4070537"/>
            <a:ext cx="1616152" cy="269946"/>
          </a:xfrm>
          <a:prstGeom prst="rect">
            <a:avLst/>
          </a:prstGeom>
          <a:solidFill>
            <a:schemeClr val="bg1"/>
          </a:solidFill>
        </p:spPr>
        <p:txBody>
          <a:bodyPr wrap="square" rtlCol="0" anchor="ctr">
            <a:spAutoFit/>
          </a:bodyPr>
          <a:lstStyle/>
          <a:p>
            <a:pPr algn="ctr"/>
            <a:r>
              <a:rPr lang="en-US" altLang="ko-KR" sz="1154" dirty="0"/>
              <a:t>User Manual</a:t>
            </a:r>
            <a:endParaRPr lang="ko-KR" altLang="en-US" sz="1090" dirty="0"/>
          </a:p>
        </p:txBody>
      </p:sp>
      <p:sp>
        <p:nvSpPr>
          <p:cNvPr id="33" name="TextBox 32"/>
          <p:cNvSpPr txBox="1"/>
          <p:nvPr/>
        </p:nvSpPr>
        <p:spPr>
          <a:xfrm>
            <a:off x="704506" y="4075475"/>
            <a:ext cx="1616152" cy="260071"/>
          </a:xfrm>
          <a:prstGeom prst="rect">
            <a:avLst/>
          </a:prstGeom>
          <a:solidFill>
            <a:schemeClr val="bg1"/>
          </a:solidFill>
        </p:spPr>
        <p:txBody>
          <a:bodyPr wrap="square" rtlCol="0" anchor="ctr">
            <a:spAutoFit/>
          </a:bodyPr>
          <a:lstStyle/>
          <a:p>
            <a:pPr algn="ctr"/>
            <a:r>
              <a:rPr lang="en-US" altLang="ko-KR" sz="1090" dirty="0"/>
              <a:t>LCD Monitor</a:t>
            </a:r>
            <a:endParaRPr lang="ko-KR" altLang="en-US" sz="1090" dirty="0"/>
          </a:p>
        </p:txBody>
      </p:sp>
      <p:sp>
        <p:nvSpPr>
          <p:cNvPr id="35" name="직사각형 34"/>
          <p:cNvSpPr/>
          <p:nvPr/>
        </p:nvSpPr>
        <p:spPr>
          <a:xfrm>
            <a:off x="473422" y="2138598"/>
            <a:ext cx="5911156" cy="6002850"/>
          </a:xfrm>
          <a:prstGeom prst="rect">
            <a:avLst/>
          </a:prstGeom>
          <a:noFill/>
          <a:ln>
            <a:solidFill>
              <a:srgbClr val="ADAE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332" dirty="0"/>
          </a:p>
        </p:txBody>
      </p:sp>
      <p:pic>
        <p:nvPicPr>
          <p:cNvPr id="37" name="그림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51526" y="2857446"/>
            <a:ext cx="860101" cy="602070"/>
          </a:xfrm>
          <a:prstGeom prst="rect">
            <a:avLst/>
          </a:prstGeom>
        </p:spPr>
      </p:pic>
      <p:sp>
        <p:nvSpPr>
          <p:cNvPr id="29" name="TextBox 28"/>
          <p:cNvSpPr txBox="1"/>
          <p:nvPr/>
        </p:nvSpPr>
        <p:spPr>
          <a:xfrm>
            <a:off x="379291" y="8165528"/>
            <a:ext cx="4953600" cy="357790"/>
          </a:xfrm>
          <a:prstGeom prst="rect">
            <a:avLst/>
          </a:prstGeom>
          <a:noFill/>
        </p:spPr>
        <p:txBody>
          <a:bodyPr wrap="none" rtlCol="0">
            <a:spAutoFit/>
          </a:bodyPr>
          <a:lstStyle/>
          <a:p>
            <a:pPr>
              <a:lnSpc>
                <a:spcPct val="150000"/>
              </a:lnSpc>
            </a:pPr>
            <a:r>
              <a:rPr lang="en-US" altLang="ko-KR" sz="1150" i="1" dirty="0"/>
              <a:t>*Depending on the product model type, there may be variations in appearance.</a:t>
            </a:r>
          </a:p>
        </p:txBody>
      </p:sp>
      <p:pic>
        <p:nvPicPr>
          <p:cNvPr id="2" name="그림 1"/>
          <p:cNvPicPr>
            <a:picLocks noChangeAspect="1"/>
          </p:cNvPicPr>
          <p:nvPr/>
        </p:nvPicPr>
        <p:blipFill>
          <a:blip r:embed="rId5"/>
          <a:stretch>
            <a:fillRect/>
          </a:stretch>
        </p:blipFill>
        <p:spPr>
          <a:xfrm>
            <a:off x="975860" y="2565173"/>
            <a:ext cx="925511" cy="1287316"/>
          </a:xfrm>
          <a:prstGeom prst="rect">
            <a:avLst/>
          </a:prstGeom>
        </p:spPr>
      </p:pic>
    </p:spTree>
    <p:extLst>
      <p:ext uri="{BB962C8B-B14F-4D97-AF65-F5344CB8AC3E}">
        <p14:creationId xmlns:p14="http://schemas.microsoft.com/office/powerpoint/2010/main" val="3200188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직사각형 7"/>
          <p:cNvSpPr/>
          <p:nvPr/>
        </p:nvSpPr>
        <p:spPr>
          <a:xfrm>
            <a:off x="-6042" y="1652707"/>
            <a:ext cx="1800000" cy="293152"/>
          </a:xfrm>
          <a:prstGeom prst="rect">
            <a:avLst/>
          </a:prstGeom>
          <a:solidFill>
            <a:srgbClr val="ADAE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TextBox 8"/>
          <p:cNvSpPr txBox="1"/>
          <p:nvPr/>
        </p:nvSpPr>
        <p:spPr>
          <a:xfrm>
            <a:off x="172828" y="1660784"/>
            <a:ext cx="1654141" cy="276999"/>
          </a:xfrm>
          <a:prstGeom prst="rect">
            <a:avLst/>
          </a:prstGeom>
          <a:noFill/>
        </p:spPr>
        <p:txBody>
          <a:bodyPr wrap="square" rtlCol="0">
            <a:spAutoFit/>
          </a:bodyPr>
          <a:lstStyle/>
          <a:p>
            <a:r>
              <a:rPr lang="en-US" altLang="ko-KR" sz="1200" b="1" i="1" dirty="0">
                <a:latin typeface="+mj-ea"/>
                <a:ea typeface="+mj-ea"/>
              </a:rPr>
              <a:t>HOW TO INSTALL</a:t>
            </a:r>
            <a:endParaRPr lang="ko-KR" altLang="en-US" sz="1200" dirty="0">
              <a:latin typeface="+mj-ea"/>
              <a:ea typeface="+mj-ea"/>
            </a:endParaRPr>
          </a:p>
        </p:txBody>
      </p:sp>
      <p:sp>
        <p:nvSpPr>
          <p:cNvPr id="12" name="TextBox 11"/>
          <p:cNvSpPr txBox="1"/>
          <p:nvPr/>
        </p:nvSpPr>
        <p:spPr>
          <a:xfrm>
            <a:off x="366213" y="2078300"/>
            <a:ext cx="6125574" cy="346249"/>
          </a:xfrm>
          <a:prstGeom prst="rect">
            <a:avLst/>
          </a:prstGeom>
          <a:noFill/>
        </p:spPr>
        <p:txBody>
          <a:bodyPr wrap="square" rtlCol="0">
            <a:spAutoFit/>
          </a:bodyPr>
          <a:lstStyle/>
          <a:p>
            <a:pPr>
              <a:lnSpc>
                <a:spcPct val="150000"/>
              </a:lnSpc>
            </a:pPr>
            <a:r>
              <a:rPr lang="en-US" altLang="ko-KR" sz="1100" b="1" dirty="0">
                <a:latin typeface="+mj-ea"/>
                <a:ea typeface="+mj-ea"/>
              </a:rPr>
              <a:t>Location of KEY BUTTON</a:t>
            </a:r>
          </a:p>
        </p:txBody>
      </p:sp>
      <p:sp>
        <p:nvSpPr>
          <p:cNvPr id="14" name="TextBox 13"/>
          <p:cNvSpPr txBox="1"/>
          <p:nvPr/>
        </p:nvSpPr>
        <p:spPr>
          <a:xfrm>
            <a:off x="366213" y="6113504"/>
            <a:ext cx="6125574" cy="313547"/>
          </a:xfrm>
          <a:prstGeom prst="rect">
            <a:avLst/>
          </a:prstGeom>
          <a:noFill/>
        </p:spPr>
        <p:txBody>
          <a:bodyPr wrap="square" rtlCol="0">
            <a:spAutoFit/>
          </a:bodyPr>
          <a:lstStyle/>
          <a:p>
            <a:pPr>
              <a:lnSpc>
                <a:spcPct val="150000"/>
              </a:lnSpc>
            </a:pPr>
            <a:r>
              <a:rPr lang="en-US" altLang="ko-KR" sz="1100" b="1" dirty="0">
                <a:latin typeface="+mj-ea"/>
                <a:ea typeface="+mj-ea"/>
              </a:rPr>
              <a:t>  KEY FUNCTION</a:t>
            </a:r>
          </a:p>
        </p:txBody>
      </p:sp>
      <p:graphicFrame>
        <p:nvGraphicFramePr>
          <p:cNvPr id="15" name="표 14"/>
          <p:cNvGraphicFramePr>
            <a:graphicFrameLocks noGrp="1"/>
          </p:cNvGraphicFramePr>
          <p:nvPr>
            <p:extLst>
              <p:ext uri="{D42A27DB-BD31-4B8C-83A1-F6EECF244321}">
                <p14:modId xmlns:p14="http://schemas.microsoft.com/office/powerpoint/2010/main" val="3332153314"/>
              </p:ext>
            </p:extLst>
          </p:nvPr>
        </p:nvGraphicFramePr>
        <p:xfrm>
          <a:off x="473426" y="6540019"/>
          <a:ext cx="5940850" cy="1022411"/>
        </p:xfrm>
        <a:graphic>
          <a:graphicData uri="http://schemas.openxmlformats.org/drawingml/2006/table">
            <a:tbl>
              <a:tblPr firstRow="1" bandRow="1">
                <a:tableStyleId>{5C22544A-7EE6-4342-B048-85BDC9FD1C3A}</a:tableStyleId>
              </a:tblPr>
              <a:tblGrid>
                <a:gridCol w="2055922">
                  <a:extLst>
                    <a:ext uri="{9D8B030D-6E8A-4147-A177-3AD203B41FA5}">
                      <a16:colId xmlns:a16="http://schemas.microsoft.com/office/drawing/2014/main" val="20000"/>
                    </a:ext>
                  </a:extLst>
                </a:gridCol>
                <a:gridCol w="3884928">
                  <a:extLst>
                    <a:ext uri="{9D8B030D-6E8A-4147-A177-3AD203B41FA5}">
                      <a16:colId xmlns:a16="http://schemas.microsoft.com/office/drawing/2014/main" val="20001"/>
                    </a:ext>
                  </a:extLst>
                </a:gridCol>
              </a:tblGrid>
              <a:tr h="295525">
                <a:tc>
                  <a:txBody>
                    <a:bodyPr/>
                    <a:lstStyle/>
                    <a:p>
                      <a:pPr algn="ctr" latinLnBrk="1"/>
                      <a:r>
                        <a:rPr lang="en-US" altLang="ko-KR" sz="1000" b="0" i="0" u="none" strike="noStrike" kern="1200" baseline="0" dirty="0">
                          <a:solidFill>
                            <a:schemeClr val="tx1"/>
                          </a:solidFill>
                          <a:latin typeface="+mj-ea"/>
                          <a:ea typeface="+mj-ea"/>
                          <a:cs typeface="+mn-cs"/>
                        </a:rPr>
                        <a:t>Key</a:t>
                      </a:r>
                      <a:endParaRPr lang="ko-KR" altLang="en-US" sz="1000" b="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latinLnBrk="1"/>
                      <a:r>
                        <a:rPr lang="en-US" altLang="ko-KR" sz="1000" b="0" i="0" u="none" strike="noStrike" kern="1200" baseline="0" dirty="0">
                          <a:solidFill>
                            <a:schemeClr val="tx1"/>
                          </a:solidFill>
                          <a:latin typeface="+mj-ea"/>
                          <a:ea typeface="+mj-ea"/>
                          <a:cs typeface="+mn-cs"/>
                        </a:rPr>
                        <a:t>Function</a:t>
                      </a:r>
                      <a:endParaRPr lang="ko-KR" altLang="en-US" sz="1000" b="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273668">
                <a:tc>
                  <a:txBody>
                    <a:bodyPr/>
                    <a:lstStyle/>
                    <a:p>
                      <a:pPr algn="ctr" latinLnBrk="1"/>
                      <a:r>
                        <a:rPr lang="en-US" altLang="ko-KR" sz="1000" dirty="0">
                          <a:solidFill>
                            <a:schemeClr val="tx1"/>
                          </a:solidFill>
                          <a:latin typeface="+mj-ea"/>
                          <a:ea typeface="+mj-ea"/>
                        </a:rPr>
                        <a:t>Trigger Enable/Disable</a:t>
                      </a:r>
                      <a:endParaRPr lang="ko-KR" altLang="en-US" sz="1000" dirty="0">
                        <a:solidFill>
                          <a:schemeClr val="tx1"/>
                        </a:solidFill>
                        <a:latin typeface="+mj-ea"/>
                        <a:ea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atinLnBrk="1">
                        <a:lnSpc>
                          <a:spcPct val="100000"/>
                        </a:lnSpc>
                      </a:pPr>
                      <a:r>
                        <a:rPr lang="en-US" altLang="ko-KR" sz="1000" b="0" i="0" u="none" strike="noStrike" kern="1200" baseline="0" dirty="0">
                          <a:solidFill>
                            <a:schemeClr val="dk1"/>
                          </a:solidFill>
                          <a:latin typeface="+mj-ea"/>
                          <a:ea typeface="+mn-ea"/>
                          <a:cs typeface="+mn-cs"/>
                        </a:rPr>
                        <a:t>Press the button to toggle Trigger Enable and Disable</a:t>
                      </a:r>
                    </a:p>
                    <a:p>
                      <a:pPr latinLnBrk="1">
                        <a:lnSpc>
                          <a:spcPct val="100000"/>
                        </a:lnSpc>
                      </a:pPr>
                      <a:r>
                        <a:rPr lang="en-US" altLang="ko-KR" sz="1000" b="1" i="0" u="none" strike="noStrike" kern="1200" baseline="0" dirty="0">
                          <a:solidFill>
                            <a:schemeClr val="dk1"/>
                          </a:solidFill>
                          <a:latin typeface="+mj-ea"/>
                          <a:ea typeface="+mn-ea"/>
                          <a:cs typeface="+mn-cs"/>
                        </a:rPr>
                        <a:t>Trigger Enable </a:t>
                      </a:r>
                      <a:r>
                        <a:rPr lang="en-US" altLang="ko-KR" sz="1000" b="0" i="0" u="none" strike="noStrike" kern="1200" baseline="0" dirty="0">
                          <a:solidFill>
                            <a:schemeClr val="dk1"/>
                          </a:solidFill>
                          <a:latin typeface="+mj-ea"/>
                          <a:ea typeface="+mn-ea"/>
                          <a:cs typeface="+mn-cs"/>
                        </a:rPr>
                        <a:t>: Tigger signal High -&gt; </a:t>
                      </a:r>
                      <a:r>
                        <a:rPr lang="en-US" altLang="ko-KR" sz="1000" b="0" i="0" u="none" strike="noStrike" kern="1200" baseline="0" dirty="0">
                          <a:solidFill>
                            <a:schemeClr val="tx1"/>
                          </a:solidFill>
                          <a:latin typeface="+mj-ea"/>
                          <a:ea typeface="+mn-ea"/>
                          <a:cs typeface="+mn-cs"/>
                        </a:rPr>
                        <a:t>Camera m</a:t>
                      </a:r>
                      <a:r>
                        <a:rPr lang="en-US" altLang="ko-KR" sz="1000" b="0" i="0" u="none" strike="noStrike" kern="1200" baseline="0" dirty="0">
                          <a:solidFill>
                            <a:schemeClr val="dk1"/>
                          </a:solidFill>
                          <a:latin typeface="+mj-ea"/>
                          <a:ea typeface="+mn-ea"/>
                          <a:cs typeface="+mn-cs"/>
                        </a:rPr>
                        <a:t>ode (CVBS)</a:t>
                      </a:r>
                    </a:p>
                    <a:p>
                      <a:pPr latinLnBrk="1">
                        <a:lnSpc>
                          <a:spcPct val="100000"/>
                        </a:lnSpc>
                      </a:pPr>
                      <a:r>
                        <a:rPr lang="en-US" altLang="ko-KR" sz="1000" b="0" i="0" u="none" strike="noStrike" kern="1200" baseline="0" dirty="0">
                          <a:solidFill>
                            <a:schemeClr val="dk1"/>
                          </a:solidFill>
                          <a:latin typeface="+mj-ea"/>
                          <a:ea typeface="+mn-ea"/>
                          <a:cs typeface="+mn-cs"/>
                        </a:rPr>
                        <a:t>                       Trigger signal Low -&gt; HDMI mode</a:t>
                      </a:r>
                    </a:p>
                    <a:p>
                      <a:pPr latinLnBrk="1">
                        <a:lnSpc>
                          <a:spcPct val="100000"/>
                        </a:lnSpc>
                      </a:pPr>
                      <a:r>
                        <a:rPr lang="en-US" altLang="ko-KR" sz="1000" b="1" i="0" u="none" strike="noStrike" kern="1200" baseline="0" dirty="0">
                          <a:solidFill>
                            <a:schemeClr val="dk1"/>
                          </a:solidFill>
                          <a:latin typeface="+mj-ea"/>
                          <a:ea typeface="+mn-ea"/>
                          <a:cs typeface="+mn-cs"/>
                        </a:rPr>
                        <a:t>Trigger Disable </a:t>
                      </a:r>
                      <a:r>
                        <a:rPr lang="en-US" altLang="ko-KR" sz="1000" b="0" i="0" u="none" strike="noStrike" kern="1200" baseline="0" dirty="0">
                          <a:solidFill>
                            <a:schemeClr val="dk1"/>
                          </a:solidFill>
                          <a:latin typeface="+mj-ea"/>
                          <a:ea typeface="+mn-ea"/>
                          <a:cs typeface="+mn-cs"/>
                        </a:rPr>
                        <a:t>: HDMI mode</a:t>
                      </a:r>
                      <a:endParaRPr lang="ko-KR" altLang="en-US" sz="1000" kern="1200" dirty="0">
                        <a:solidFill>
                          <a:schemeClr val="tx1"/>
                        </a:solidFill>
                        <a:latin typeface="+mj-ea"/>
                        <a:ea typeface="+mn-ea"/>
                        <a:cs typeface="+mn-cs"/>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11" name="TextBox 10"/>
          <p:cNvSpPr txBox="1"/>
          <p:nvPr/>
        </p:nvSpPr>
        <p:spPr>
          <a:xfrm>
            <a:off x="688318" y="4850203"/>
            <a:ext cx="1345356" cy="313547"/>
          </a:xfrm>
          <a:prstGeom prst="rect">
            <a:avLst/>
          </a:prstGeom>
          <a:noFill/>
        </p:spPr>
        <p:txBody>
          <a:bodyPr wrap="square" rtlCol="0">
            <a:spAutoFit/>
          </a:bodyPr>
          <a:lstStyle/>
          <a:p>
            <a:pPr>
              <a:lnSpc>
                <a:spcPct val="150000"/>
              </a:lnSpc>
            </a:pPr>
            <a:r>
              <a:rPr lang="en-US" altLang="ko-KR" sz="1100" dirty="0">
                <a:latin typeface="+mj-ea"/>
                <a:ea typeface="+mj-ea"/>
              </a:rPr>
              <a:t>  KEY FUNCTION</a:t>
            </a:r>
          </a:p>
        </p:txBody>
      </p:sp>
      <p:grpSp>
        <p:nvGrpSpPr>
          <p:cNvPr id="6" name="그룹 5"/>
          <p:cNvGrpSpPr/>
          <p:nvPr/>
        </p:nvGrpSpPr>
        <p:grpSpPr>
          <a:xfrm>
            <a:off x="2481943" y="2623175"/>
            <a:ext cx="2953525" cy="3040777"/>
            <a:chOff x="464457" y="2898947"/>
            <a:chExt cx="2953525" cy="3040777"/>
          </a:xfrm>
        </p:grpSpPr>
        <p:pic>
          <p:nvPicPr>
            <p:cNvPr id="2" name="그림 1"/>
            <p:cNvPicPr>
              <a:picLocks noChangeAspect="1"/>
            </p:cNvPicPr>
            <p:nvPr/>
          </p:nvPicPr>
          <p:blipFill>
            <a:blip r:embed="rId3"/>
            <a:stretch>
              <a:fillRect/>
            </a:stretch>
          </p:blipFill>
          <p:spPr>
            <a:xfrm>
              <a:off x="464457" y="2898947"/>
              <a:ext cx="2953525" cy="2456826"/>
            </a:xfrm>
            <a:prstGeom prst="rect">
              <a:avLst/>
            </a:prstGeom>
          </p:spPr>
        </p:pic>
        <p:pic>
          <p:nvPicPr>
            <p:cNvPr id="5" name="그림 4"/>
            <p:cNvPicPr>
              <a:picLocks noChangeAspect="1"/>
            </p:cNvPicPr>
            <p:nvPr/>
          </p:nvPicPr>
          <p:blipFill>
            <a:blip r:embed="rId4"/>
            <a:stretch>
              <a:fillRect/>
            </a:stretch>
          </p:blipFill>
          <p:spPr>
            <a:xfrm>
              <a:off x="483223" y="5632841"/>
              <a:ext cx="2299269" cy="306883"/>
            </a:xfrm>
            <a:prstGeom prst="rect">
              <a:avLst/>
            </a:prstGeom>
          </p:spPr>
        </p:pic>
      </p:grpSp>
      <p:cxnSp>
        <p:nvCxnSpPr>
          <p:cNvPr id="4" name="직선 화살표 연결선 3"/>
          <p:cNvCxnSpPr/>
          <p:nvPr/>
        </p:nvCxnSpPr>
        <p:spPr>
          <a:xfrm>
            <a:off x="2001479" y="5031696"/>
            <a:ext cx="1359909" cy="4943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4553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그림 1"/>
          <p:cNvPicPr>
            <a:picLocks noChangeAspect="1"/>
          </p:cNvPicPr>
          <p:nvPr/>
        </p:nvPicPr>
        <p:blipFill>
          <a:blip r:embed="rId3"/>
          <a:stretch>
            <a:fillRect/>
          </a:stretch>
        </p:blipFill>
        <p:spPr>
          <a:xfrm>
            <a:off x="1394541" y="1920485"/>
            <a:ext cx="2559273" cy="3656788"/>
          </a:xfrm>
          <a:prstGeom prst="rect">
            <a:avLst/>
          </a:prstGeom>
        </p:spPr>
      </p:pic>
      <p:graphicFrame>
        <p:nvGraphicFramePr>
          <p:cNvPr id="12" name="표 11"/>
          <p:cNvGraphicFramePr>
            <a:graphicFrameLocks noGrp="1"/>
          </p:cNvGraphicFramePr>
          <p:nvPr>
            <p:extLst>
              <p:ext uri="{D42A27DB-BD31-4B8C-83A1-F6EECF244321}">
                <p14:modId xmlns:p14="http://schemas.microsoft.com/office/powerpoint/2010/main" val="3505975876"/>
              </p:ext>
            </p:extLst>
          </p:nvPr>
        </p:nvGraphicFramePr>
        <p:xfrm>
          <a:off x="614486" y="6139305"/>
          <a:ext cx="5943389" cy="2473822"/>
        </p:xfrm>
        <a:graphic>
          <a:graphicData uri="http://schemas.openxmlformats.org/drawingml/2006/table">
            <a:tbl>
              <a:tblPr firstRow="1" bandRow="1">
                <a:tableStyleId>{5C22544A-7EE6-4342-B048-85BDC9FD1C3A}</a:tableStyleId>
              </a:tblPr>
              <a:tblGrid>
                <a:gridCol w="449261">
                  <a:extLst>
                    <a:ext uri="{9D8B030D-6E8A-4147-A177-3AD203B41FA5}">
                      <a16:colId xmlns:a16="http://schemas.microsoft.com/office/drawing/2014/main" val="20000"/>
                    </a:ext>
                  </a:extLst>
                </a:gridCol>
                <a:gridCol w="882898">
                  <a:extLst>
                    <a:ext uri="{9D8B030D-6E8A-4147-A177-3AD203B41FA5}">
                      <a16:colId xmlns:a16="http://schemas.microsoft.com/office/drawing/2014/main" val="20001"/>
                    </a:ext>
                  </a:extLst>
                </a:gridCol>
                <a:gridCol w="4611230">
                  <a:extLst>
                    <a:ext uri="{9D8B030D-6E8A-4147-A177-3AD203B41FA5}">
                      <a16:colId xmlns:a16="http://schemas.microsoft.com/office/drawing/2014/main" val="20002"/>
                    </a:ext>
                  </a:extLst>
                </a:gridCol>
              </a:tblGrid>
              <a:tr h="1008000">
                <a:tc>
                  <a:txBody>
                    <a:bodyPr/>
                    <a:lstStyle/>
                    <a:p>
                      <a:pPr algn="ctr" latinLnBrk="1"/>
                      <a:r>
                        <a:rPr lang="ko-KR" altLang="en-US" sz="1100" b="0" dirty="0">
                          <a:solidFill>
                            <a:schemeClr val="tx1"/>
                          </a:solidFill>
                          <a:latin typeface="+mj-ea"/>
                          <a:ea typeface="+mj-ea"/>
                        </a:rPr>
                        <a:t>①</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in </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Alarm (Black) :</a:t>
                      </a:r>
                      <a:r>
                        <a:rPr lang="ko-KR" altLang="en-US" sz="1000" b="0" dirty="0">
                          <a:solidFill>
                            <a:schemeClr val="tx1"/>
                          </a:solidFill>
                          <a:latin typeface="+mj-ea"/>
                        </a:rPr>
                        <a:t> </a:t>
                      </a:r>
                      <a:r>
                        <a:rPr lang="en-US" altLang="ko-KR" sz="1000" b="0" dirty="0">
                          <a:solidFill>
                            <a:schemeClr val="tx1"/>
                          </a:solidFill>
                          <a:latin typeface="+mj-ea"/>
                        </a:rPr>
                        <a:t>High - CVBS input is displayed (When Trigger is enable)</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                    Low - HDMI input is displayed    </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6236503"/>
                  </a:ext>
                </a:extLst>
              </a:tr>
              <a:tr h="408911">
                <a:tc>
                  <a:txBody>
                    <a:bodyPr/>
                    <a:lstStyle/>
                    <a:p>
                      <a:pPr algn="ctr" latinLnBrk="1"/>
                      <a:r>
                        <a:rPr lang="ko-KR" altLang="en-US" sz="1100" dirty="0">
                          <a:solidFill>
                            <a:schemeClr val="tx1"/>
                          </a:solidFill>
                          <a:latin typeface="+mj-ea"/>
                          <a:ea typeface="+mj-ea"/>
                        </a:rPr>
                        <a:t>②</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kern="1200" dirty="0">
                          <a:solidFill>
                            <a:schemeClr val="tx1"/>
                          </a:solidFill>
                          <a:latin typeface="+mj-ea"/>
                          <a:ea typeface="+mn-ea"/>
                          <a:cs typeface="+mn-cs"/>
                        </a:rPr>
                        <a:t>BNC</a:t>
                      </a:r>
                      <a:endParaRPr lang="ko-KR" altLang="en-US" sz="1000" b="0" kern="1200" dirty="0">
                        <a:solidFill>
                          <a:schemeClr val="tx1"/>
                        </a:solidFill>
                        <a:latin typeface="+mj-ea"/>
                        <a:ea typeface="+mn-ea"/>
                        <a:cs typeface="+mn-cs"/>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mj-ea"/>
                        </a:rPr>
                        <a:t>CVBS input </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26994927"/>
                  </a:ext>
                </a:extLst>
              </a:tr>
              <a:tr h="408911">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1100" kern="1200" dirty="0">
                          <a:solidFill>
                            <a:schemeClr val="dk1"/>
                          </a:solidFill>
                          <a:latin typeface="+mn-ea"/>
                          <a:ea typeface="+mn-ea"/>
                          <a:cs typeface="+mn-cs"/>
                        </a:rPr>
                        <a:t>③</a:t>
                      </a:r>
                      <a:endParaRPr lang="ko-KR" altLang="en-US" sz="1100" dirty="0">
                        <a:solidFill>
                          <a:schemeClr val="tx1"/>
                        </a:solidFill>
                        <a:latin typeface="+mn-ea"/>
                        <a:ea typeface="+mn-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kern="1200" dirty="0">
                          <a:solidFill>
                            <a:schemeClr val="tx1"/>
                          </a:solidFill>
                          <a:latin typeface="+mj-ea"/>
                          <a:ea typeface="+mn-ea"/>
                          <a:cs typeface="+mn-cs"/>
                        </a:rPr>
                        <a:t>HDMI</a:t>
                      </a:r>
                      <a:endParaRPr lang="ko-KR" altLang="en-US" sz="1000" b="0" kern="1200" dirty="0">
                        <a:solidFill>
                          <a:schemeClr val="tx1"/>
                        </a:solidFill>
                        <a:latin typeface="+mj-ea"/>
                        <a:ea typeface="+mn-ea"/>
                        <a:cs typeface="+mn-cs"/>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latin typeface="+mj-ea"/>
                        </a:rPr>
                        <a:t>HDMI input</a:t>
                      </a: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648000">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1100" dirty="0">
                          <a:latin typeface="+mn-ea"/>
                          <a:ea typeface="+mn-ea"/>
                          <a:cs typeface="Arial Unicode MS" panose="020B0604020202020204" pitchFamily="50" charset="-127"/>
                        </a:rPr>
                        <a:t>④</a:t>
                      </a:r>
                      <a:endParaRPr lang="ko-KR" altLang="en-US" sz="1100" dirty="0">
                        <a:solidFill>
                          <a:schemeClr val="tx1"/>
                        </a:solidFill>
                        <a:latin typeface="+mn-ea"/>
                        <a:ea typeface="+mn-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latin typeface="+mj-ea"/>
                        </a:rPr>
                        <a:t>Power</a:t>
                      </a:r>
                      <a:r>
                        <a:rPr lang="ko-KR" altLang="en-US" sz="1000" b="0" dirty="0">
                          <a:latin typeface="+mj-ea"/>
                        </a:rPr>
                        <a:t> </a:t>
                      </a:r>
                      <a:endParaRPr lang="ko-KR" altLang="en-US" sz="1000" b="0" kern="1200" dirty="0">
                        <a:solidFill>
                          <a:schemeClr val="tx1"/>
                        </a:solidFill>
                        <a:latin typeface="+mj-ea"/>
                        <a:ea typeface="+mn-ea"/>
                        <a:cs typeface="+mn-cs"/>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latin typeface="+mj-ea"/>
                        </a:rPr>
                        <a:t>DC 9 – 36V                      </a:t>
                      </a: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1. Red(Power, +)</a:t>
                      </a:r>
                      <a:r>
                        <a:rPr lang="en-US" altLang="ko-KR" sz="1000" b="0" dirty="0">
                          <a:solidFill>
                            <a:schemeClr val="tx1"/>
                          </a:solidFill>
                          <a:latin typeface="+mj-ea"/>
                        </a:rPr>
                        <a:t> </a:t>
                      </a:r>
                    </a:p>
                    <a:p>
                      <a:pPr marL="0" marR="0" lvl="0" indent="0" algn="l" defTabSz="685800" rtl="0" eaLnBrk="1" fontAlgn="auto" latinLnBrk="1" hangingPunct="1">
                        <a:lnSpc>
                          <a:spcPct val="100000"/>
                        </a:lnSpc>
                        <a:spcBef>
                          <a:spcPts val="0"/>
                        </a:spcBef>
                        <a:spcAft>
                          <a:spcPts val="0"/>
                        </a:spcAft>
                        <a:buClrTx/>
                        <a:buSzTx/>
                        <a:buFontTx/>
                        <a:buNone/>
                        <a:tabLst/>
                        <a:defRPr/>
                      </a:pPr>
                      <a:r>
                        <a:rPr lang="en-US" altLang="ko-KR" sz="1000" b="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   2.</a:t>
                      </a:r>
                      <a:r>
                        <a:rPr lang="en-US" altLang="ko-KR" sz="1000" b="0" baseline="0" dirty="0">
                          <a:solidFill>
                            <a:schemeClr val="tx1"/>
                          </a:solidFill>
                          <a:latin typeface="Arial Unicode MS" panose="020B0604020202020204" pitchFamily="50" charset="-127"/>
                          <a:ea typeface="Arial Unicode MS" panose="020B0604020202020204" pitchFamily="50" charset="-127"/>
                          <a:cs typeface="Arial Unicode MS" panose="020B0604020202020204" pitchFamily="50" charset="-127"/>
                        </a:rPr>
                        <a:t> Black(GND, -)</a:t>
                      </a:r>
                      <a:endParaRPr lang="en-US" altLang="ko-KR" sz="1000" b="0" dirty="0">
                        <a:latin typeface="+mj-ea"/>
                      </a:endParaRPr>
                    </a:p>
                  </a:txBody>
                  <a:tcPr marL="117286" marR="117286" marT="58643" marB="58643"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4386332"/>
                  </a:ext>
                </a:extLst>
              </a:tr>
            </a:tbl>
          </a:graphicData>
        </a:graphic>
      </p:graphicFrame>
      <p:sp>
        <p:nvSpPr>
          <p:cNvPr id="21" name="TextBox 20"/>
          <p:cNvSpPr txBox="1"/>
          <p:nvPr/>
        </p:nvSpPr>
        <p:spPr>
          <a:xfrm>
            <a:off x="4531275" y="5574340"/>
            <a:ext cx="437455" cy="333617"/>
          </a:xfrm>
          <a:prstGeom prst="rect">
            <a:avLst/>
          </a:prstGeom>
          <a:noFill/>
        </p:spPr>
        <p:txBody>
          <a:bodyPr wrap="square" rtlCol="0" anchor="ctr">
            <a:spAutoFit/>
          </a:bodyPr>
          <a:lstStyle/>
          <a:p>
            <a:pPr algn="ctr">
              <a:lnSpc>
                <a:spcPct val="150000"/>
              </a:lnSpc>
            </a:pPr>
            <a:r>
              <a:rPr lang="en-US" altLang="ko-KR" sz="1200" dirty="0">
                <a:latin typeface="+mj-ea"/>
                <a:ea typeface="+mj-ea"/>
              </a:rPr>
              <a:t>① </a:t>
            </a:r>
          </a:p>
        </p:txBody>
      </p:sp>
      <p:sp>
        <p:nvSpPr>
          <p:cNvPr id="32" name="TextBox 31"/>
          <p:cNvSpPr txBox="1"/>
          <p:nvPr/>
        </p:nvSpPr>
        <p:spPr>
          <a:xfrm>
            <a:off x="4531275" y="5212909"/>
            <a:ext cx="437455" cy="333617"/>
          </a:xfrm>
          <a:prstGeom prst="rect">
            <a:avLst/>
          </a:prstGeom>
          <a:noFill/>
        </p:spPr>
        <p:txBody>
          <a:bodyPr wrap="square" rtlCol="0" anchor="ctr">
            <a:spAutoFit/>
          </a:bodyPr>
          <a:lstStyle/>
          <a:p>
            <a:pPr algn="ctr">
              <a:lnSpc>
                <a:spcPct val="150000"/>
              </a:lnSpc>
            </a:pPr>
            <a:r>
              <a:rPr lang="en-US" altLang="ko-KR" sz="1200" dirty="0">
                <a:latin typeface="+mj-ea"/>
                <a:ea typeface="+mj-ea"/>
              </a:rPr>
              <a:t>②</a:t>
            </a:r>
          </a:p>
        </p:txBody>
      </p:sp>
      <p:sp>
        <p:nvSpPr>
          <p:cNvPr id="33" name="TextBox 32"/>
          <p:cNvSpPr txBox="1"/>
          <p:nvPr/>
        </p:nvSpPr>
        <p:spPr>
          <a:xfrm>
            <a:off x="4531275" y="5002946"/>
            <a:ext cx="437455" cy="333617"/>
          </a:xfrm>
          <a:prstGeom prst="rect">
            <a:avLst/>
          </a:prstGeom>
          <a:noFill/>
        </p:spPr>
        <p:txBody>
          <a:bodyPr wrap="square" rtlCol="0" anchor="ctr">
            <a:spAutoFit/>
          </a:bodyPr>
          <a:lstStyle/>
          <a:p>
            <a:pPr algn="ctr">
              <a:lnSpc>
                <a:spcPct val="150000"/>
              </a:lnSpc>
            </a:pPr>
            <a:r>
              <a:rPr lang="en-US" altLang="ko-KR" sz="1200" dirty="0">
                <a:latin typeface="+mj-ea"/>
                <a:ea typeface="+mj-ea"/>
              </a:rPr>
              <a:t>③</a:t>
            </a:r>
          </a:p>
        </p:txBody>
      </p:sp>
      <p:cxnSp>
        <p:nvCxnSpPr>
          <p:cNvPr id="11" name="직선 연결선 10"/>
          <p:cNvCxnSpPr/>
          <p:nvPr/>
        </p:nvCxnSpPr>
        <p:spPr>
          <a:xfrm flipV="1">
            <a:off x="2814868" y="5415849"/>
            <a:ext cx="1858831"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a:cxnSpLocks/>
          </p:cNvCxnSpPr>
          <p:nvPr/>
        </p:nvCxnSpPr>
        <p:spPr>
          <a:xfrm>
            <a:off x="2718294" y="5777876"/>
            <a:ext cx="1951822"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직선 연결선 13"/>
          <p:cNvCxnSpPr/>
          <p:nvPr/>
        </p:nvCxnSpPr>
        <p:spPr>
          <a:xfrm>
            <a:off x="2723740" y="5511096"/>
            <a:ext cx="3" cy="26857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직선 연결선 14"/>
          <p:cNvCxnSpPr>
            <a:cxnSpLocks/>
          </p:cNvCxnSpPr>
          <p:nvPr/>
        </p:nvCxnSpPr>
        <p:spPr>
          <a:xfrm flipV="1">
            <a:off x="3381233" y="5208060"/>
            <a:ext cx="0" cy="14582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직선 연결선 5">
            <a:extLst>
              <a:ext uri="{FF2B5EF4-FFF2-40B4-BE49-F238E27FC236}">
                <a16:creationId xmlns:a16="http://schemas.microsoft.com/office/drawing/2014/main" id="{F2038123-3147-252F-5553-5BAF5EBD2DEA}"/>
              </a:ext>
            </a:extLst>
          </p:cNvPr>
          <p:cNvCxnSpPr>
            <a:cxnSpLocks/>
          </p:cNvCxnSpPr>
          <p:nvPr/>
        </p:nvCxnSpPr>
        <p:spPr>
          <a:xfrm>
            <a:off x="3377821" y="5208084"/>
            <a:ext cx="1292295"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EAE282D-E892-3BCB-FDB4-F313723F4E02}"/>
              </a:ext>
            </a:extLst>
          </p:cNvPr>
          <p:cNvSpPr txBox="1"/>
          <p:nvPr/>
        </p:nvSpPr>
        <p:spPr>
          <a:xfrm>
            <a:off x="4516685" y="4597220"/>
            <a:ext cx="437455" cy="333617"/>
          </a:xfrm>
          <a:prstGeom prst="rect">
            <a:avLst/>
          </a:prstGeom>
          <a:noFill/>
        </p:spPr>
        <p:txBody>
          <a:bodyPr wrap="square" rtlCol="0" anchor="ctr">
            <a:spAutoFit/>
          </a:bodyPr>
          <a:lstStyle/>
          <a:p>
            <a:pPr algn="ctr">
              <a:lnSpc>
                <a:spcPct val="150000"/>
              </a:lnSpc>
            </a:pPr>
            <a:r>
              <a:rPr lang="en-US" altLang="ko-KR" sz="1200" dirty="0">
                <a:latin typeface="Arial Unicode MS" panose="020B0604020202020204" pitchFamily="50" charset="-127"/>
                <a:ea typeface="Arial Unicode MS" panose="020B0604020202020204" pitchFamily="50" charset="-127"/>
                <a:cs typeface="Arial Unicode MS" panose="020B0604020202020204" pitchFamily="50" charset="-127"/>
              </a:rPr>
              <a:t>④</a:t>
            </a:r>
            <a:endParaRPr lang="en-US" altLang="ko-KR" sz="1200" dirty="0">
              <a:latin typeface="+mj-ea"/>
              <a:ea typeface="+mj-ea"/>
            </a:endParaRPr>
          </a:p>
        </p:txBody>
      </p:sp>
      <p:cxnSp>
        <p:nvCxnSpPr>
          <p:cNvPr id="17" name="직선 연결선 16">
            <a:extLst>
              <a:ext uri="{FF2B5EF4-FFF2-40B4-BE49-F238E27FC236}">
                <a16:creationId xmlns:a16="http://schemas.microsoft.com/office/drawing/2014/main" id="{05E3B663-3AFE-8581-1323-15BBC28ED2BC}"/>
              </a:ext>
            </a:extLst>
          </p:cNvPr>
          <p:cNvCxnSpPr>
            <a:cxnSpLocks/>
          </p:cNvCxnSpPr>
          <p:nvPr/>
        </p:nvCxnSpPr>
        <p:spPr>
          <a:xfrm>
            <a:off x="2904946" y="5359344"/>
            <a:ext cx="47969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연결선: 꺾임 19">
            <a:extLst>
              <a:ext uri="{FF2B5EF4-FFF2-40B4-BE49-F238E27FC236}">
                <a16:creationId xmlns:a16="http://schemas.microsoft.com/office/drawing/2014/main" id="{2097C940-6EC3-7C39-6E73-439CC13C8076}"/>
              </a:ext>
            </a:extLst>
          </p:cNvPr>
          <p:cNvCxnSpPr>
            <a:cxnSpLocks/>
          </p:cNvCxnSpPr>
          <p:nvPr/>
        </p:nvCxnSpPr>
        <p:spPr>
          <a:xfrm rot="10800000" flipV="1">
            <a:off x="2978627" y="4797960"/>
            <a:ext cx="1658201" cy="437550"/>
          </a:xfrm>
          <a:prstGeom prst="bentConnector3">
            <a:avLst>
              <a:gd name="adj1" fmla="val 83128"/>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 name="그룹 15"/>
          <p:cNvGrpSpPr/>
          <p:nvPr/>
        </p:nvGrpSpPr>
        <p:grpSpPr>
          <a:xfrm>
            <a:off x="5626489" y="8076998"/>
            <a:ext cx="813925" cy="427170"/>
            <a:chOff x="5488539" y="8513708"/>
            <a:chExt cx="797887" cy="431442"/>
          </a:xfrm>
        </p:grpSpPr>
        <p:pic>
          <p:nvPicPr>
            <p:cNvPr id="18" name="그림 17"/>
            <p:cNvPicPr>
              <a:picLocks noChangeAspect="1"/>
            </p:cNvPicPr>
            <p:nvPr/>
          </p:nvPicPr>
          <p:blipFill rotWithShape="1">
            <a:blip r:embed="rId4"/>
            <a:srcRect l="17507" t="8177" r="18698" b="28293"/>
            <a:stretch/>
          </p:blipFill>
          <p:spPr>
            <a:xfrm>
              <a:off x="5912937" y="8513708"/>
              <a:ext cx="373489" cy="431442"/>
            </a:xfrm>
            <a:prstGeom prst="rect">
              <a:avLst/>
            </a:prstGeom>
          </p:spPr>
        </p:pic>
        <p:sp>
          <p:nvSpPr>
            <p:cNvPr id="19" name="TextBox 18">
              <a:extLst>
                <a:ext uri="{FF2B5EF4-FFF2-40B4-BE49-F238E27FC236}">
                  <a16:creationId xmlns:a16="http://schemas.microsoft.com/office/drawing/2014/main" id="{4F137855-9619-F3D4-FAD0-5B442377632C}"/>
                </a:ext>
              </a:extLst>
            </p:cNvPr>
            <p:cNvSpPr txBox="1"/>
            <p:nvPr/>
          </p:nvSpPr>
          <p:spPr>
            <a:xfrm>
              <a:off x="5488539" y="8677778"/>
              <a:ext cx="434734" cy="215444"/>
            </a:xfrm>
            <a:prstGeom prst="rect">
              <a:avLst/>
            </a:prstGeom>
            <a:noFill/>
          </p:spPr>
          <p:txBody>
            <a:bodyPr wrap="none" rtlCol="0">
              <a:spAutoFit/>
            </a:bodyPr>
            <a:lstStyle/>
            <a:p>
              <a:r>
                <a:rPr lang="en-US" altLang="ko-KR" sz="800" b="1" dirty="0"/>
                <a:t>1.RED</a:t>
              </a:r>
              <a:endParaRPr lang="ko-KR" altLang="en-US" sz="800" b="1" dirty="0"/>
            </a:p>
          </p:txBody>
        </p:sp>
        <p:sp>
          <p:nvSpPr>
            <p:cNvPr id="22" name="TextBox 21">
              <a:extLst>
                <a:ext uri="{FF2B5EF4-FFF2-40B4-BE49-F238E27FC236}">
                  <a16:creationId xmlns:a16="http://schemas.microsoft.com/office/drawing/2014/main" id="{4F137855-9619-F3D4-FAD0-5B442377632C}"/>
                </a:ext>
              </a:extLst>
            </p:cNvPr>
            <p:cNvSpPr txBox="1"/>
            <p:nvPr/>
          </p:nvSpPr>
          <p:spPr>
            <a:xfrm>
              <a:off x="5488539" y="8516792"/>
              <a:ext cx="537327" cy="215444"/>
            </a:xfrm>
            <a:prstGeom prst="rect">
              <a:avLst/>
            </a:prstGeom>
            <a:noFill/>
          </p:spPr>
          <p:txBody>
            <a:bodyPr wrap="none" rtlCol="0">
              <a:spAutoFit/>
            </a:bodyPr>
            <a:lstStyle/>
            <a:p>
              <a:r>
                <a:rPr lang="en-US" altLang="ko-KR" sz="800" b="1" dirty="0"/>
                <a:t>2.BLACK</a:t>
              </a:r>
              <a:endParaRPr lang="ko-KR" altLang="en-US" sz="800" b="1" dirty="0"/>
            </a:p>
          </p:txBody>
        </p:sp>
      </p:grpSp>
      <p:grpSp>
        <p:nvGrpSpPr>
          <p:cNvPr id="23" name="그룹 22"/>
          <p:cNvGrpSpPr/>
          <p:nvPr/>
        </p:nvGrpSpPr>
        <p:grpSpPr>
          <a:xfrm>
            <a:off x="5643724" y="6707074"/>
            <a:ext cx="813925" cy="427170"/>
            <a:chOff x="5488539" y="8513708"/>
            <a:chExt cx="797887" cy="431442"/>
          </a:xfrm>
        </p:grpSpPr>
        <p:pic>
          <p:nvPicPr>
            <p:cNvPr id="24" name="그림 23"/>
            <p:cNvPicPr>
              <a:picLocks noChangeAspect="1"/>
            </p:cNvPicPr>
            <p:nvPr/>
          </p:nvPicPr>
          <p:blipFill rotWithShape="1">
            <a:blip r:embed="rId4"/>
            <a:srcRect l="17507" t="8177" r="18698" b="28293"/>
            <a:stretch/>
          </p:blipFill>
          <p:spPr>
            <a:xfrm>
              <a:off x="5912937" y="8513708"/>
              <a:ext cx="373489" cy="431442"/>
            </a:xfrm>
            <a:prstGeom prst="rect">
              <a:avLst/>
            </a:prstGeom>
          </p:spPr>
        </p:pic>
        <p:sp>
          <p:nvSpPr>
            <p:cNvPr id="25" name="TextBox 24">
              <a:extLst>
                <a:ext uri="{FF2B5EF4-FFF2-40B4-BE49-F238E27FC236}">
                  <a16:creationId xmlns:a16="http://schemas.microsoft.com/office/drawing/2014/main" id="{4F137855-9619-F3D4-FAD0-5B442377632C}"/>
                </a:ext>
              </a:extLst>
            </p:cNvPr>
            <p:cNvSpPr txBox="1"/>
            <p:nvPr/>
          </p:nvSpPr>
          <p:spPr>
            <a:xfrm>
              <a:off x="5488539" y="8677778"/>
              <a:ext cx="548739" cy="217599"/>
            </a:xfrm>
            <a:prstGeom prst="rect">
              <a:avLst/>
            </a:prstGeom>
            <a:noFill/>
          </p:spPr>
          <p:txBody>
            <a:bodyPr wrap="none" rtlCol="0">
              <a:spAutoFit/>
            </a:bodyPr>
            <a:lstStyle/>
            <a:p>
              <a:r>
                <a:rPr lang="en-US" altLang="ko-KR" sz="800" b="1" dirty="0"/>
                <a:t>1. BLACK</a:t>
              </a:r>
              <a:endParaRPr lang="ko-KR" altLang="en-US" sz="800" b="1" dirty="0"/>
            </a:p>
          </p:txBody>
        </p:sp>
        <p:sp>
          <p:nvSpPr>
            <p:cNvPr id="26" name="TextBox 25">
              <a:extLst>
                <a:ext uri="{FF2B5EF4-FFF2-40B4-BE49-F238E27FC236}">
                  <a16:creationId xmlns:a16="http://schemas.microsoft.com/office/drawing/2014/main" id="{4F137855-9619-F3D4-FAD0-5B442377632C}"/>
                </a:ext>
              </a:extLst>
            </p:cNvPr>
            <p:cNvSpPr txBox="1"/>
            <p:nvPr/>
          </p:nvSpPr>
          <p:spPr>
            <a:xfrm>
              <a:off x="5488539" y="8516792"/>
              <a:ext cx="399455" cy="217599"/>
            </a:xfrm>
            <a:prstGeom prst="rect">
              <a:avLst/>
            </a:prstGeom>
            <a:noFill/>
          </p:spPr>
          <p:txBody>
            <a:bodyPr wrap="none" rtlCol="0">
              <a:spAutoFit/>
            </a:bodyPr>
            <a:lstStyle/>
            <a:p>
              <a:r>
                <a:rPr lang="en-US" altLang="ko-KR" sz="800" b="1" dirty="0"/>
                <a:t>2. NC</a:t>
              </a:r>
              <a:endParaRPr lang="ko-KR" altLang="en-US" sz="800" b="1" dirty="0"/>
            </a:p>
          </p:txBody>
        </p:sp>
      </p:grpSp>
      <p:pic>
        <p:nvPicPr>
          <p:cNvPr id="27" name="그림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28" name="TextBox 27"/>
          <p:cNvSpPr txBox="1"/>
          <p:nvPr/>
        </p:nvSpPr>
        <p:spPr>
          <a:xfrm>
            <a:off x="484495" y="993651"/>
            <a:ext cx="3541239" cy="353751"/>
          </a:xfrm>
          <a:prstGeom prst="rect">
            <a:avLst/>
          </a:prstGeom>
          <a:noFill/>
        </p:spPr>
        <p:txBody>
          <a:bodyPr wrap="square" rtlCol="0" anchor="ctr">
            <a:spAutoFit/>
          </a:bodyPr>
          <a:lstStyle/>
          <a:p>
            <a:pPr>
              <a:lnSpc>
                <a:spcPct val="150000"/>
              </a:lnSpc>
            </a:pPr>
            <a:r>
              <a:rPr lang="en-US" altLang="ko-KR" sz="1300" b="1" dirty="0">
                <a:latin typeface="+mj-ea"/>
              </a:rPr>
              <a:t>3. CONNECTION </a:t>
            </a:r>
          </a:p>
        </p:txBody>
      </p:sp>
    </p:spTree>
    <p:extLst>
      <p:ext uri="{BB962C8B-B14F-4D97-AF65-F5344CB8AC3E}">
        <p14:creationId xmlns:p14="http://schemas.microsoft.com/office/powerpoint/2010/main" val="1758343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표 1"/>
          <p:cNvGraphicFramePr>
            <a:graphicFrameLocks noGrp="1"/>
          </p:cNvGraphicFramePr>
          <p:nvPr>
            <p:extLst>
              <p:ext uri="{D42A27DB-BD31-4B8C-83A1-F6EECF244321}">
                <p14:modId xmlns:p14="http://schemas.microsoft.com/office/powerpoint/2010/main" val="3902036700"/>
              </p:ext>
            </p:extLst>
          </p:nvPr>
        </p:nvGraphicFramePr>
        <p:xfrm>
          <a:off x="471488" y="1741646"/>
          <a:ext cx="5915025" cy="990682"/>
        </p:xfrm>
        <a:graphic>
          <a:graphicData uri="http://schemas.openxmlformats.org/drawingml/2006/table">
            <a:tbl>
              <a:tblPr firstRow="1" firstCol="1" bandRow="1">
                <a:tableStyleId>{5C22544A-7EE6-4342-B048-85BDC9FD1C3A}</a:tableStyleId>
              </a:tblPr>
              <a:tblGrid>
                <a:gridCol w="986856">
                  <a:extLst>
                    <a:ext uri="{9D8B030D-6E8A-4147-A177-3AD203B41FA5}">
                      <a16:colId xmlns:a16="http://schemas.microsoft.com/office/drawing/2014/main" val="20000"/>
                    </a:ext>
                  </a:extLst>
                </a:gridCol>
                <a:gridCol w="4928169">
                  <a:extLst>
                    <a:ext uri="{9D8B030D-6E8A-4147-A177-3AD203B41FA5}">
                      <a16:colId xmlns:a16="http://schemas.microsoft.com/office/drawing/2014/main" val="20001"/>
                    </a:ext>
                  </a:extLst>
                </a:gridCol>
              </a:tblGrid>
              <a:tr h="495341">
                <a:tc>
                  <a:txBody>
                    <a:bodyPr/>
                    <a:lstStyle/>
                    <a:p>
                      <a:pPr algn="ctr" fontAlgn="ctr">
                        <a:buNone/>
                      </a:pPr>
                      <a:r>
                        <a:rPr lang="en-US" sz="1100" b="0" u="none" strike="noStrike" dirty="0">
                          <a:solidFill>
                            <a:schemeClr val="tx1"/>
                          </a:solidFill>
                          <a:effectLst/>
                          <a:latin typeface="+mj-ea"/>
                          <a:ea typeface="+mj-ea"/>
                        </a:rPr>
                        <a:t>24-0210</a:t>
                      </a:r>
                      <a:endParaRPr lang="en-US" sz="1100" b="0" i="0" u="none" strike="noStrike" dirty="0">
                        <a:solidFill>
                          <a:schemeClr val="tx1"/>
                        </a:solidFill>
                        <a:effectLst/>
                        <a:latin typeface="+mj-ea"/>
                        <a:ea typeface="+mj-ea"/>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buNone/>
                      </a:pPr>
                      <a:r>
                        <a:rPr lang="en-US" sz="1100" b="0" u="none" strike="noStrike" dirty="0">
                          <a:solidFill>
                            <a:schemeClr val="tx1"/>
                          </a:solidFill>
                          <a:effectLst/>
                          <a:latin typeface="+mj-ea"/>
                          <a:ea typeface="+mj-ea"/>
                        </a:rPr>
                        <a:t> Cable, Power, Mon 19", Molex </a:t>
                      </a:r>
                      <a:r>
                        <a:rPr lang="en-US" sz="1100" b="0" u="none" strike="noStrike" dirty="0" err="1">
                          <a:solidFill>
                            <a:schemeClr val="tx1"/>
                          </a:solidFill>
                          <a:effectLst/>
                          <a:latin typeface="+mj-ea"/>
                          <a:ea typeface="+mj-ea"/>
                        </a:rPr>
                        <a:t>Minifit</a:t>
                      </a:r>
                      <a:r>
                        <a:rPr lang="en-US" sz="1100" b="0" u="none" strike="noStrike" dirty="0">
                          <a:solidFill>
                            <a:schemeClr val="tx1"/>
                          </a:solidFill>
                          <a:effectLst/>
                          <a:latin typeface="+mj-ea"/>
                          <a:ea typeface="+mj-ea"/>
                        </a:rPr>
                        <a:t> Jr, 2pin, 2con, 20AWG, 10FT</a:t>
                      </a:r>
                      <a:endParaRPr lang="en-US" sz="1100" b="0" i="0" u="none" strike="noStrike" dirty="0">
                        <a:solidFill>
                          <a:schemeClr val="tx1"/>
                        </a:solidFill>
                        <a:effectLst/>
                        <a:latin typeface="+mj-ea"/>
                        <a:ea typeface="+mj-ea"/>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0"/>
                  </a:ext>
                </a:extLst>
              </a:tr>
              <a:tr h="495341">
                <a:tc>
                  <a:txBody>
                    <a:bodyPr/>
                    <a:lstStyle/>
                    <a:p>
                      <a:pPr algn="ctr" fontAlgn="ctr">
                        <a:buNone/>
                      </a:pPr>
                      <a:r>
                        <a:rPr lang="en-US" sz="1100" b="0" u="none" strike="noStrike" dirty="0">
                          <a:solidFill>
                            <a:schemeClr val="tx1"/>
                          </a:solidFill>
                          <a:effectLst/>
                          <a:latin typeface="+mj-ea"/>
                          <a:ea typeface="+mj-ea"/>
                        </a:rPr>
                        <a:t>24-0410</a:t>
                      </a:r>
                      <a:endParaRPr lang="en-US" sz="1100" b="0" i="0" u="none" strike="noStrike" dirty="0">
                        <a:solidFill>
                          <a:schemeClr val="tx1"/>
                        </a:solidFill>
                        <a:effectLst/>
                        <a:latin typeface="+mj-ea"/>
                        <a:ea typeface="+mj-ea"/>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l" fontAlgn="ctr">
                        <a:buNone/>
                      </a:pPr>
                      <a:r>
                        <a:rPr lang="en-US" sz="1100" b="0" u="none" strike="noStrike" dirty="0">
                          <a:solidFill>
                            <a:schemeClr val="tx1"/>
                          </a:solidFill>
                          <a:effectLst/>
                          <a:latin typeface="+mj-ea"/>
                          <a:ea typeface="+mj-ea"/>
                        </a:rPr>
                        <a:t> Cable, HDMI, 8K, 2.1V Certified, 48G, HDR, HDCP2.3, 4K/120Hz, 10FT</a:t>
                      </a:r>
                      <a:endParaRPr lang="en-US" sz="1100" b="0" i="0" u="none" strike="noStrike" dirty="0">
                        <a:solidFill>
                          <a:schemeClr val="tx1"/>
                        </a:solidFill>
                        <a:effectLst/>
                        <a:latin typeface="+mj-ea"/>
                        <a:ea typeface="+mj-ea"/>
                      </a:endParaRPr>
                    </a:p>
                  </a:txBody>
                  <a:tcPr marL="0" marR="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6" name="그림 5"/>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7" name="TextBox 6"/>
          <p:cNvSpPr txBox="1"/>
          <p:nvPr/>
        </p:nvSpPr>
        <p:spPr>
          <a:xfrm>
            <a:off x="484495" y="1024332"/>
            <a:ext cx="3541239" cy="292388"/>
          </a:xfrm>
          <a:prstGeom prst="rect">
            <a:avLst/>
          </a:prstGeom>
          <a:noFill/>
        </p:spPr>
        <p:txBody>
          <a:bodyPr wrap="square" rtlCol="0" anchor="ctr">
            <a:spAutoFit/>
          </a:bodyPr>
          <a:lstStyle/>
          <a:p>
            <a:r>
              <a:rPr lang="en-US" altLang="ko-KR" sz="1300" b="1" dirty="0">
                <a:latin typeface="+mj-ea"/>
                <a:ea typeface="+mj-ea"/>
              </a:rPr>
              <a:t>4. </a:t>
            </a:r>
            <a:r>
              <a:rPr lang="en-US" altLang="ko-KR" sz="1300" b="1" dirty="0">
                <a:latin typeface="+mn-ea"/>
              </a:rPr>
              <a:t>PARTS LIST</a:t>
            </a:r>
            <a:endParaRPr lang="ko-KR" altLang="en-US" sz="1300" dirty="0">
              <a:solidFill>
                <a:srgbClr val="FF0000"/>
              </a:solidFill>
              <a:latin typeface="+mj-ea"/>
              <a:ea typeface="+mj-ea"/>
              <a:cs typeface="Arial" panose="020B0604020202020204" pitchFamily="34" charset="0"/>
            </a:endParaRPr>
          </a:p>
        </p:txBody>
      </p:sp>
    </p:spTree>
    <p:extLst>
      <p:ext uri="{BB962C8B-B14F-4D97-AF65-F5344CB8AC3E}">
        <p14:creationId xmlns:p14="http://schemas.microsoft.com/office/powerpoint/2010/main" val="1744068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그림 7"/>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380994" y="990525"/>
            <a:ext cx="6096012" cy="360000"/>
          </a:xfrm>
          <a:prstGeom prst="rect">
            <a:avLst/>
          </a:prstGeom>
        </p:spPr>
      </p:pic>
      <p:sp>
        <p:nvSpPr>
          <p:cNvPr id="9" name="TextBox 8"/>
          <p:cNvSpPr txBox="1"/>
          <p:nvPr/>
        </p:nvSpPr>
        <p:spPr>
          <a:xfrm>
            <a:off x="484495" y="1024332"/>
            <a:ext cx="3541239" cy="292388"/>
          </a:xfrm>
          <a:prstGeom prst="rect">
            <a:avLst/>
          </a:prstGeom>
          <a:noFill/>
        </p:spPr>
        <p:txBody>
          <a:bodyPr wrap="square" rtlCol="0" anchor="ctr">
            <a:spAutoFit/>
          </a:bodyPr>
          <a:lstStyle/>
          <a:p>
            <a:r>
              <a:rPr lang="en-US" altLang="ko-KR" sz="1300" b="1" dirty="0">
                <a:latin typeface="+mj-ea"/>
                <a:ea typeface="+mj-ea"/>
              </a:rPr>
              <a:t>5. </a:t>
            </a:r>
            <a:r>
              <a:rPr lang="en-US" altLang="ko-KR" sz="1300" b="1" dirty="0">
                <a:latin typeface="+mj-ea"/>
              </a:rPr>
              <a:t>S</a:t>
            </a:r>
            <a:r>
              <a:rPr lang="en-US" altLang="ko-KR" sz="1300" b="1" dirty="0">
                <a:latin typeface="+mj-ea"/>
                <a:ea typeface="+mj-ea"/>
              </a:rPr>
              <a:t>PECIFICATION</a:t>
            </a:r>
            <a:endParaRPr lang="ko-KR" altLang="en-US" sz="1300" dirty="0">
              <a:solidFill>
                <a:srgbClr val="FF0000"/>
              </a:solidFill>
              <a:latin typeface="+mj-ea"/>
              <a:ea typeface="+mj-ea"/>
              <a:cs typeface="Arial" panose="020B0604020202020204" pitchFamily="34" charset="0"/>
            </a:endParaRPr>
          </a:p>
        </p:txBody>
      </p:sp>
      <p:graphicFrame>
        <p:nvGraphicFramePr>
          <p:cNvPr id="12" name="표 11"/>
          <p:cNvGraphicFramePr>
            <a:graphicFrameLocks noGrp="1"/>
          </p:cNvGraphicFramePr>
          <p:nvPr>
            <p:extLst>
              <p:ext uri="{D42A27DB-BD31-4B8C-83A1-F6EECF244321}">
                <p14:modId xmlns:p14="http://schemas.microsoft.com/office/powerpoint/2010/main" val="3693447121"/>
              </p:ext>
            </p:extLst>
          </p:nvPr>
        </p:nvGraphicFramePr>
        <p:xfrm>
          <a:off x="588113" y="1761700"/>
          <a:ext cx="5505611" cy="4296207"/>
        </p:xfrm>
        <a:graphic>
          <a:graphicData uri="http://schemas.openxmlformats.org/drawingml/2006/table">
            <a:tbl>
              <a:tblPr firstRow="1" bandRow="1">
                <a:tableStyleId>{5C22544A-7EE6-4342-B048-85BDC9FD1C3A}</a:tableStyleId>
              </a:tblPr>
              <a:tblGrid>
                <a:gridCol w="1265477">
                  <a:extLst>
                    <a:ext uri="{9D8B030D-6E8A-4147-A177-3AD203B41FA5}">
                      <a16:colId xmlns:a16="http://schemas.microsoft.com/office/drawing/2014/main" val="20000"/>
                    </a:ext>
                  </a:extLst>
                </a:gridCol>
                <a:gridCol w="1667532">
                  <a:extLst>
                    <a:ext uri="{9D8B030D-6E8A-4147-A177-3AD203B41FA5}">
                      <a16:colId xmlns:a16="http://schemas.microsoft.com/office/drawing/2014/main" val="20001"/>
                    </a:ext>
                  </a:extLst>
                </a:gridCol>
                <a:gridCol w="2572602">
                  <a:extLst>
                    <a:ext uri="{9D8B030D-6E8A-4147-A177-3AD203B41FA5}">
                      <a16:colId xmlns:a16="http://schemas.microsoft.com/office/drawing/2014/main" val="20003"/>
                    </a:ext>
                  </a:extLst>
                </a:gridCol>
              </a:tblGrid>
              <a:tr h="237057">
                <a:tc gridSpan="2">
                  <a:txBody>
                    <a:bodyPr/>
                    <a:lstStyle/>
                    <a:p>
                      <a:pPr algn="ctr" latinLnBrk="1"/>
                      <a:r>
                        <a:rPr lang="en-US" altLang="ko-KR" sz="900" b="1" dirty="0">
                          <a:solidFill>
                            <a:schemeClr val="tx1"/>
                          </a:solidFill>
                          <a:latin typeface="+mj-ea"/>
                          <a:ea typeface="+mj-ea"/>
                        </a:rPr>
                        <a:t>MODEL</a:t>
                      </a:r>
                      <a:endParaRPr lang="ko-KR" altLang="en-US" sz="900" b="1"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pPr algn="ctr" latinLnBrk="1"/>
                      <a:endParaRPr lang="ko-KR" altLang="en-US" sz="800" b="1" dirty="0">
                        <a:solidFill>
                          <a:schemeClr val="tx1"/>
                        </a:solidFill>
                        <a:latin typeface="+mj-ea"/>
                        <a:ea typeface="+mj-ea"/>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1" dirty="0">
                          <a:solidFill>
                            <a:schemeClr val="tx1"/>
                          </a:solidFill>
                          <a:latin typeface="+mj-ea"/>
                          <a:ea typeface="+mj-ea"/>
                        </a:rPr>
                        <a:t>24-0019</a:t>
                      </a:r>
                      <a:endParaRPr lang="ko-KR" altLang="en-US" sz="900" b="1"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7057">
                <a:tc rowSpan="6">
                  <a:txBody>
                    <a:bodyPr/>
                    <a:lstStyle/>
                    <a:p>
                      <a:pPr algn="ctr" latinLnBrk="1"/>
                      <a:r>
                        <a:rPr lang="en-US" altLang="ko-KR" sz="900" b="0" i="0" u="none" strike="noStrike" kern="1200" baseline="0" dirty="0">
                          <a:solidFill>
                            <a:schemeClr val="dk1"/>
                          </a:solidFill>
                          <a:latin typeface="+mj-ea"/>
                          <a:ea typeface="+mj-ea"/>
                          <a:cs typeface="+mn-cs"/>
                        </a:rPr>
                        <a:t>Display</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Screen Size</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19 inches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37057">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Resolution</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1280*1024</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237057">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Pixel Pitch</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0.294*0.294 mm</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37057">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Brightness</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i="0" u="none" strike="noStrike" kern="1200" baseline="0" dirty="0">
                          <a:solidFill>
                            <a:schemeClr val="dk1"/>
                          </a:solidFill>
                          <a:latin typeface="+mj-ea"/>
                          <a:ea typeface="+mj-ea"/>
                          <a:cs typeface="+mn-cs"/>
                        </a:rPr>
                        <a:t>250 cd/m²</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37057">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Aspect Ratio</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lvl="0" indent="0" algn="ctr" defTabSz="685800" rtl="0" eaLnBrk="1" fontAlgn="auto" latinLnBrk="1" hangingPunct="1">
                        <a:lnSpc>
                          <a:spcPct val="100000"/>
                        </a:lnSpc>
                        <a:spcBef>
                          <a:spcPts val="0"/>
                        </a:spcBef>
                        <a:spcAft>
                          <a:spcPts val="0"/>
                        </a:spcAft>
                        <a:buClrTx/>
                        <a:buSzTx/>
                        <a:buFontTx/>
                        <a:buNone/>
                        <a:tabLst/>
                        <a:defRPr/>
                      </a:pPr>
                      <a:r>
                        <a:rPr lang="en-US" altLang="ko-KR" sz="900" b="0" i="0" u="none" strike="noStrike" kern="1200" baseline="0" dirty="0">
                          <a:solidFill>
                            <a:schemeClr val="dk1"/>
                          </a:solidFill>
                          <a:latin typeface="+mj-ea"/>
                          <a:ea typeface="+mj-ea"/>
                          <a:cs typeface="+mn-cs"/>
                        </a:rPr>
                        <a:t>5:4</a:t>
                      </a:r>
                      <a:endParaRPr lang="ko-KR" altLang="en-US" sz="900" b="0" kern="1200" dirty="0">
                        <a:solidFill>
                          <a:schemeClr val="dk1"/>
                        </a:solidFill>
                        <a:latin typeface="+mj-ea"/>
                        <a:ea typeface="+mj-ea"/>
                        <a:cs typeface="+mn-cs"/>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37057">
                <a:tc vMerge="1">
                  <a:txBody>
                    <a:bodyPr/>
                    <a:lstStyle/>
                    <a:p>
                      <a:pPr latinLnBrk="1"/>
                      <a:endParaRPr lang="ko-KR"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i="0" u="none" strike="noStrike" kern="1200" baseline="0" dirty="0">
                          <a:solidFill>
                            <a:schemeClr val="dk1"/>
                          </a:solidFill>
                          <a:latin typeface="+mj-ea"/>
                          <a:ea typeface="+mj-ea"/>
                          <a:cs typeface="+mn-cs"/>
                        </a:rPr>
                        <a:t>Viewing Angle (H/V)</a:t>
                      </a:r>
                      <a:endParaRPr lang="ko-KR" altLang="en-US" sz="90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178º / 178º</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37057">
                <a:tc rowSpan="3">
                  <a:txBody>
                    <a:bodyPr/>
                    <a:lstStyle/>
                    <a:p>
                      <a:pPr algn="ctr" latinLnBrk="1"/>
                      <a:r>
                        <a:rPr lang="en-US" altLang="ko-KR" sz="900" b="0" dirty="0">
                          <a:latin typeface="+mj-ea"/>
                          <a:ea typeface="+mj-ea"/>
                        </a:rPr>
                        <a:t>Interface</a:t>
                      </a: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latinLnBrk="1"/>
                      <a:r>
                        <a:rPr lang="en-US" altLang="ko-KR" sz="900" b="0" i="0" u="none" strike="noStrike" kern="1200" baseline="0" dirty="0">
                          <a:solidFill>
                            <a:schemeClr val="dk1"/>
                          </a:solidFill>
                          <a:latin typeface="+mj-ea"/>
                          <a:ea typeface="+mj-ea"/>
                          <a:cs typeface="+mn-cs"/>
                        </a:rPr>
                        <a:t>HDMI In</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1</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237057">
                <a:tc vMerge="1">
                  <a:txBody>
                    <a:bodyPr/>
                    <a:lstStyle/>
                    <a:p>
                      <a:pPr latinLnBrk="1"/>
                      <a:endParaRPr lang="ko-KR" altLang="en-US"/>
                    </a:p>
                  </a:txBody>
                  <a:tcPr/>
                </a:tc>
                <a:tc>
                  <a:txBody>
                    <a:bodyPr/>
                    <a:lstStyle/>
                    <a:p>
                      <a:pPr algn="l" latinLnBrk="1"/>
                      <a:r>
                        <a:rPr lang="en-US" altLang="ko-KR" sz="900" b="0" i="0" u="none" strike="noStrike" kern="1200" baseline="0" dirty="0">
                          <a:solidFill>
                            <a:schemeClr val="dk1"/>
                          </a:solidFill>
                          <a:latin typeface="+mj-ea"/>
                          <a:ea typeface="+mj-ea"/>
                          <a:cs typeface="+mn-cs"/>
                        </a:rPr>
                        <a:t>Video In (BNC Type)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1 (CVBS)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6811043"/>
                  </a:ext>
                </a:extLst>
              </a:tr>
              <a:tr h="237057">
                <a:tc vMerge="1">
                  <a:txBody>
                    <a:bodyPr/>
                    <a:lstStyle/>
                    <a:p>
                      <a:pPr algn="ctr" latinLnBrk="1"/>
                      <a:endParaRPr lang="en-US" altLang="ko-KR" sz="8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indent="0" algn="l" defTabSz="685800" rtl="0" eaLnBrk="1" fontAlgn="auto" latinLnBrk="1" hangingPunct="1">
                        <a:lnSpc>
                          <a:spcPct val="100000"/>
                        </a:lnSpc>
                        <a:spcBef>
                          <a:spcPts val="0"/>
                        </a:spcBef>
                        <a:spcAft>
                          <a:spcPts val="0"/>
                        </a:spcAft>
                        <a:buClrTx/>
                        <a:buSzTx/>
                        <a:buFontTx/>
                        <a:buNone/>
                        <a:tabLst/>
                        <a:defRPr/>
                      </a:pPr>
                      <a:r>
                        <a:rPr lang="en-US" altLang="ko-KR" sz="900" b="0" i="0" u="none" strike="noStrike" kern="1200" baseline="0" dirty="0">
                          <a:solidFill>
                            <a:schemeClr val="dk1"/>
                          </a:solidFill>
                          <a:latin typeface="+mj-ea"/>
                          <a:ea typeface="+mj-ea"/>
                          <a:cs typeface="+mn-cs"/>
                        </a:rPr>
                        <a:t>Alarm In </a:t>
                      </a:r>
                      <a:endParaRPr lang="ko-KR" altLang="en-US" sz="900" b="0" kern="1200" dirty="0">
                        <a:solidFill>
                          <a:schemeClr val="dk1"/>
                        </a:solidFill>
                        <a:latin typeface="+mj-ea"/>
                        <a:ea typeface="+mj-ea"/>
                        <a:cs typeface="+mn-cs"/>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1</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20279">
                <a:tc>
                  <a:txBody>
                    <a:bodyPr/>
                    <a:lstStyle/>
                    <a:p>
                      <a:pPr algn="ctr" latinLnBrk="1"/>
                      <a:r>
                        <a:rPr lang="en-US" altLang="ko-KR" sz="900" b="0" dirty="0">
                          <a:latin typeface="+mj-ea"/>
                          <a:ea typeface="+mj-ea"/>
                        </a:rPr>
                        <a:t>Features</a:t>
                      </a:r>
                      <a:endParaRPr lang="ko-KR" altLang="en-US" sz="900" b="0" dirty="0">
                        <a:latin typeface="+mj-ea"/>
                        <a:ea typeface="+mj-ea"/>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Trigger Video source Switching</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Y</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
                  </a:ext>
                </a:extLst>
              </a:tr>
              <a:tr h="420073">
                <a:tc>
                  <a:txBody>
                    <a:bodyPr/>
                    <a:lstStyle/>
                    <a:p>
                      <a:pPr algn="ctr"/>
                      <a:r>
                        <a:rPr lang="en-US" altLang="ko-KR" sz="900" b="0" dirty="0">
                          <a:latin typeface="+mj-ea"/>
                          <a:ea typeface="+mj-ea"/>
                        </a:rPr>
                        <a:t>Dimension</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Outline Dimension</a:t>
                      </a:r>
                    </a:p>
                    <a:p>
                      <a:pPr latinLnBrk="1"/>
                      <a:r>
                        <a:rPr lang="en-US" altLang="ko-KR" sz="900" b="0" dirty="0">
                          <a:latin typeface="+mj-ea"/>
                          <a:ea typeface="+mj-ea"/>
                        </a:rPr>
                        <a:t>(with Stand)</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424.2 x</a:t>
                      </a:r>
                      <a:r>
                        <a:rPr lang="en-US" altLang="ko-KR" sz="900" b="0" baseline="0" dirty="0">
                          <a:latin typeface="+mj-ea"/>
                          <a:ea typeface="+mj-ea"/>
                        </a:rPr>
                        <a:t> 349.2 x 45mm</a:t>
                      </a:r>
                    </a:p>
                    <a:p>
                      <a:pPr algn="ctr" latinLnBrk="1"/>
                      <a:r>
                        <a:rPr lang="en-US" altLang="ko-KR" sz="900" b="0" baseline="0" dirty="0">
                          <a:latin typeface="+mj-ea"/>
                          <a:ea typeface="+mj-ea"/>
                        </a:rPr>
                        <a:t>(16.7” x 13.75” x 1.77”)</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
                  </a:ext>
                </a:extLst>
              </a:tr>
              <a:tr h="237057">
                <a:tc>
                  <a:txBody>
                    <a:bodyPr/>
                    <a:lstStyle/>
                    <a:p>
                      <a:pPr algn="ctr"/>
                      <a:r>
                        <a:rPr lang="en-US" altLang="ko-KR" sz="900" b="0" dirty="0">
                          <a:latin typeface="+mj-ea"/>
                          <a:ea typeface="+mj-ea"/>
                        </a:rPr>
                        <a:t>Cabinet</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Cabinet Material</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r>
                        <a:rPr lang="en-US" altLang="ko-KR" sz="900" b="0" i="0" u="none" strike="noStrike" kern="1200" baseline="0" dirty="0">
                          <a:solidFill>
                            <a:schemeClr val="dk1"/>
                          </a:solidFill>
                          <a:latin typeface="+mj-ea"/>
                          <a:ea typeface="+mj-ea"/>
                          <a:cs typeface="+mn-cs"/>
                        </a:rPr>
                        <a:t>Electro-Galvanized Steel</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7"/>
                  </a:ext>
                </a:extLst>
              </a:tr>
              <a:tr h="237057">
                <a:tc>
                  <a:txBody>
                    <a:bodyPr/>
                    <a:lstStyle/>
                    <a:p>
                      <a:pPr algn="ctr"/>
                      <a:r>
                        <a:rPr lang="en-US" altLang="ko-KR" sz="900" b="0" dirty="0">
                          <a:latin typeface="+mj-ea"/>
                          <a:ea typeface="+mj-ea"/>
                        </a:rPr>
                        <a:t>Power</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Electrical Ratings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kern="1200" dirty="0">
                          <a:solidFill>
                            <a:schemeClr val="dk1"/>
                          </a:solidFill>
                          <a:latin typeface="+mj-ea"/>
                          <a:ea typeface="+mj-ea"/>
                          <a:cs typeface="+mn-cs"/>
                        </a:rPr>
                        <a:t>DC 9~36V</a:t>
                      </a:r>
                      <a:endParaRPr lang="ko-KR" altLang="en-US" sz="900" b="0" kern="1200" dirty="0">
                        <a:solidFill>
                          <a:schemeClr val="dk1"/>
                        </a:solidFill>
                        <a:latin typeface="+mj-ea"/>
                        <a:ea typeface="+mj-ea"/>
                        <a:cs typeface="+mn-cs"/>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8"/>
                  </a:ext>
                </a:extLst>
              </a:tr>
              <a:tr h="237057">
                <a:tc rowSpan="2">
                  <a:txBody>
                    <a:bodyPr/>
                    <a:lstStyle/>
                    <a:p>
                      <a:pPr algn="ctr"/>
                      <a:r>
                        <a:rPr lang="en-US" altLang="ko-KR" sz="900" b="0" dirty="0">
                          <a:latin typeface="+mj-ea"/>
                          <a:ea typeface="+mj-ea"/>
                        </a:rPr>
                        <a:t>Circumstance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Operating</a:t>
                      </a:r>
                      <a:r>
                        <a:rPr lang="en-US" altLang="ko-KR" sz="900" b="0" baseline="0" dirty="0">
                          <a:latin typeface="+mj-ea"/>
                          <a:ea typeface="+mj-ea"/>
                        </a:rPr>
                        <a:t> Temperature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solidFill>
                            <a:schemeClr val="tx1"/>
                          </a:solidFill>
                          <a:latin typeface="+mj-ea"/>
                          <a:ea typeface="+mj-ea"/>
                        </a:rPr>
                        <a:t>0~40 Celsius </a:t>
                      </a:r>
                      <a:r>
                        <a:rPr lang="en-US" altLang="ko-KR" sz="900" b="0" kern="1200" dirty="0">
                          <a:solidFill>
                            <a:schemeClr val="tx1"/>
                          </a:solidFill>
                          <a:latin typeface="+mj-ea"/>
                          <a:ea typeface="+mn-ea"/>
                          <a:cs typeface="+mn-cs"/>
                        </a:rPr>
                        <a:t>(32</a:t>
                      </a:r>
                      <a:r>
                        <a:rPr lang="en-US" altLang="ko-KR" sz="900" b="0" kern="1200" dirty="0">
                          <a:solidFill>
                            <a:schemeClr val="tx1"/>
                          </a:solidFill>
                          <a:latin typeface="Times New Roman" panose="02020603050405020304" pitchFamily="18" charset="0"/>
                          <a:ea typeface="+mn-ea"/>
                          <a:cs typeface="Times New Roman" panose="02020603050405020304" pitchFamily="18" charset="0"/>
                        </a:rPr>
                        <a:t>º</a:t>
                      </a:r>
                      <a:r>
                        <a:rPr lang="en-US" altLang="ko-KR" sz="900" b="0" kern="1200" dirty="0">
                          <a:solidFill>
                            <a:schemeClr val="tx1"/>
                          </a:solidFill>
                          <a:latin typeface="+mj-ea"/>
                          <a:ea typeface="+mn-ea"/>
                          <a:cs typeface="+mn-cs"/>
                        </a:rPr>
                        <a:t>~104</a:t>
                      </a:r>
                      <a:r>
                        <a:rPr lang="en-US" altLang="ko-KR" sz="900" b="0" kern="1200" dirty="0">
                          <a:solidFill>
                            <a:schemeClr val="tx1"/>
                          </a:solidFill>
                          <a:latin typeface="Times New Roman" panose="02020603050405020304" pitchFamily="18" charset="0"/>
                          <a:ea typeface="+mn-ea"/>
                          <a:cs typeface="Times New Roman" panose="02020603050405020304" pitchFamily="18" charset="0"/>
                        </a:rPr>
                        <a:t>º</a:t>
                      </a:r>
                      <a:r>
                        <a:rPr lang="ko-KR" altLang="en-US" sz="900" b="0" kern="1200" dirty="0">
                          <a:solidFill>
                            <a:schemeClr val="tx1"/>
                          </a:solidFill>
                          <a:latin typeface="+mj-ea"/>
                          <a:ea typeface="+mn-ea"/>
                          <a:cs typeface="+mn-cs"/>
                        </a:rPr>
                        <a:t> </a:t>
                      </a:r>
                      <a:r>
                        <a:rPr lang="en-US" altLang="ko-KR" sz="900" b="0" kern="1200" dirty="0">
                          <a:solidFill>
                            <a:schemeClr val="tx1"/>
                          </a:solidFill>
                          <a:latin typeface="+mj-ea"/>
                          <a:ea typeface="+mn-ea"/>
                          <a:cs typeface="+mn-cs"/>
                        </a:rPr>
                        <a:t>Fahrenheit)</a:t>
                      </a:r>
                      <a:endParaRPr lang="ko-KR" altLang="en-US" sz="900" b="0"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9"/>
                  </a:ext>
                </a:extLst>
              </a:tr>
              <a:tr h="237057">
                <a:tc vMerge="1">
                  <a:txBody>
                    <a:bodyPr/>
                    <a:lstStyle/>
                    <a:p>
                      <a:pPr algn="ctr"/>
                      <a:endParaRPr lang="ko-KR" altLang="en-US" sz="800" b="0" dirty="0">
                        <a:latin typeface="+mj-ea"/>
                        <a:ea typeface="+mj-ea"/>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Storage Temperature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solidFill>
                            <a:schemeClr val="tx1"/>
                          </a:solidFill>
                          <a:latin typeface="+mj-ea"/>
                          <a:ea typeface="+mj-ea"/>
                        </a:rPr>
                        <a:t>-20~60 Celsius </a:t>
                      </a:r>
                      <a:r>
                        <a:rPr lang="en-US" altLang="ko-KR" sz="900" b="0" kern="1200" dirty="0">
                          <a:solidFill>
                            <a:schemeClr val="tx1"/>
                          </a:solidFill>
                          <a:latin typeface="+mj-ea"/>
                          <a:ea typeface="+mn-ea"/>
                          <a:cs typeface="+mn-cs"/>
                        </a:rPr>
                        <a:t>(-4</a:t>
                      </a:r>
                      <a:r>
                        <a:rPr lang="en-US" altLang="ko-KR" sz="900" b="0" kern="1200" dirty="0">
                          <a:solidFill>
                            <a:schemeClr val="tx1"/>
                          </a:solidFill>
                          <a:latin typeface="Times New Roman" panose="02020603050405020304" pitchFamily="18" charset="0"/>
                          <a:ea typeface="+mn-ea"/>
                          <a:cs typeface="Times New Roman" panose="02020603050405020304" pitchFamily="18" charset="0"/>
                        </a:rPr>
                        <a:t>º</a:t>
                      </a:r>
                      <a:r>
                        <a:rPr lang="en-US" altLang="ko-KR" sz="900" b="0" kern="1200" dirty="0">
                          <a:solidFill>
                            <a:schemeClr val="tx1"/>
                          </a:solidFill>
                          <a:latin typeface="+mj-ea"/>
                          <a:ea typeface="+mn-ea"/>
                          <a:cs typeface="+mn-cs"/>
                        </a:rPr>
                        <a:t>~140</a:t>
                      </a:r>
                      <a:r>
                        <a:rPr lang="en-US" altLang="ko-KR" sz="900" b="0" kern="1200" dirty="0">
                          <a:solidFill>
                            <a:schemeClr val="tx1"/>
                          </a:solidFill>
                          <a:latin typeface="Times New Roman" panose="02020603050405020304" pitchFamily="18" charset="0"/>
                          <a:ea typeface="+mn-ea"/>
                          <a:cs typeface="Times New Roman" panose="02020603050405020304" pitchFamily="18" charset="0"/>
                        </a:rPr>
                        <a:t>º</a:t>
                      </a:r>
                      <a:r>
                        <a:rPr lang="en-US" altLang="ko-KR" sz="900" b="0" kern="1200" dirty="0">
                          <a:solidFill>
                            <a:schemeClr val="tx1"/>
                          </a:solidFill>
                          <a:latin typeface="+mj-ea"/>
                          <a:ea typeface="+mn-ea"/>
                          <a:cs typeface="+mn-cs"/>
                        </a:rPr>
                        <a:t> Fahrenheit)</a:t>
                      </a:r>
                      <a:endParaRPr lang="ko-KR" altLang="en-US" sz="900" b="0" dirty="0">
                        <a:solidFill>
                          <a:schemeClr val="tx1"/>
                        </a:solidFill>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30"/>
                  </a:ext>
                </a:extLst>
              </a:tr>
              <a:tr h="237057">
                <a:tc>
                  <a:txBody>
                    <a:bodyPr/>
                    <a:lstStyle/>
                    <a:p>
                      <a:pPr algn="ctr"/>
                      <a:r>
                        <a:rPr lang="en-US" altLang="ko-KR" sz="900" b="0" dirty="0">
                          <a:latin typeface="+mj-ea"/>
                          <a:ea typeface="+mj-ea"/>
                        </a:rPr>
                        <a:t>Mounts</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900" b="0" dirty="0">
                          <a:latin typeface="+mj-ea"/>
                          <a:ea typeface="+mj-ea"/>
                        </a:rPr>
                        <a:t>VESA Mount Size</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latinLnBrk="1"/>
                      <a:r>
                        <a:rPr lang="en-US" altLang="ko-KR" sz="900" b="0" dirty="0">
                          <a:latin typeface="+mj-ea"/>
                          <a:ea typeface="+mj-ea"/>
                        </a:rPr>
                        <a:t>100x100 mm</a:t>
                      </a:r>
                      <a:endParaRPr lang="ko-KR" altLang="en-US" sz="900" b="0" dirty="0">
                        <a:latin typeface="+mj-ea"/>
                        <a:ea typeface="+mj-ea"/>
                      </a:endParaRPr>
                    </a:p>
                  </a:txBody>
                  <a:tcPr marL="36000" marR="3600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31"/>
                  </a:ext>
                </a:extLst>
              </a:tr>
            </a:tbl>
          </a:graphicData>
        </a:graphic>
      </p:graphicFrame>
    </p:spTree>
    <p:extLst>
      <p:ext uri="{BB962C8B-B14F-4D97-AF65-F5344CB8AC3E}">
        <p14:creationId xmlns:p14="http://schemas.microsoft.com/office/powerpoint/2010/main" val="391562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1465973"/>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2612</TotalTime>
  <Words>647</Words>
  <Application>Microsoft Office PowerPoint</Application>
  <PresentationFormat>A4 Paper (210x297 mm)</PresentationFormat>
  <Paragraphs>133</Paragraphs>
  <Slides>12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 Unicode MS</vt:lpstr>
      <vt:lpstr>맑은 고딕</vt:lpstr>
      <vt:lpstr>Arial</vt:lpstr>
      <vt:lpstr>Calibri</vt:lpstr>
      <vt:lpstr>Calibri Light</vt:lpstr>
      <vt:lpstr>Times New Roman</vt:lpstr>
      <vt:lpstr>Office 테마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ellyk@oickorea.com</dc:creator>
  <cp:lastModifiedBy>Leo Munseong Choi</cp:lastModifiedBy>
  <cp:revision>247</cp:revision>
  <cp:lastPrinted>2025-12-22T02:15:44Z</cp:lastPrinted>
  <dcterms:created xsi:type="dcterms:W3CDTF">2019-05-17T05:30:05Z</dcterms:created>
  <dcterms:modified xsi:type="dcterms:W3CDTF">2026-01-27T21:44:05Z</dcterms:modified>
</cp:coreProperties>
</file>